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4"/>
  </p:notesMasterIdLst>
  <p:handoutMasterIdLst>
    <p:handoutMasterId r:id="rId25"/>
  </p:handoutMasterIdLst>
  <p:sldIdLst>
    <p:sldId id="256" r:id="rId2"/>
    <p:sldId id="280" r:id="rId3"/>
    <p:sldId id="257" r:id="rId4"/>
    <p:sldId id="281" r:id="rId5"/>
    <p:sldId id="269" r:id="rId6"/>
    <p:sldId id="283" r:id="rId7"/>
    <p:sldId id="282" r:id="rId8"/>
    <p:sldId id="296" r:id="rId9"/>
    <p:sldId id="273" r:id="rId10"/>
    <p:sldId id="304" r:id="rId11"/>
    <p:sldId id="300" r:id="rId12"/>
    <p:sldId id="294" r:id="rId13"/>
    <p:sldId id="293" r:id="rId14"/>
    <p:sldId id="299" r:id="rId15"/>
    <p:sldId id="303" r:id="rId16"/>
    <p:sldId id="301" r:id="rId17"/>
    <p:sldId id="284" r:id="rId18"/>
    <p:sldId id="297" r:id="rId19"/>
    <p:sldId id="292" r:id="rId20"/>
    <p:sldId id="287" r:id="rId21"/>
    <p:sldId id="302" r:id="rId22"/>
    <p:sldId id="285" r:id="rId23"/>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CC9B00"/>
    <a:srgbClr val="017898"/>
    <a:srgbClr val="FFDD00"/>
    <a:srgbClr val="FFED01"/>
    <a:srgbClr val="FDEF39"/>
    <a:srgbClr val="0099CC"/>
    <a:srgbClr val="690E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autoAdjust="0"/>
    <p:restoredTop sz="94660"/>
  </p:normalViewPr>
  <p:slideViewPr>
    <p:cSldViewPr snapToGrid="0">
      <p:cViewPr>
        <p:scale>
          <a:sx n="85" d="100"/>
          <a:sy n="85" d="100"/>
        </p:scale>
        <p:origin x="2320" y="47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Times New Roman"/>
                <a:cs typeface="+mn-cs"/>
              </a:defRPr>
            </a:lvl1pPr>
          </a:lstStyle>
          <a:p>
            <a:pPr>
              <a:defRPr/>
            </a:pPr>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latin typeface="Times New Roman"/>
                <a:cs typeface="+mn-cs"/>
              </a:defRPr>
            </a:lvl1pPr>
          </a:lstStyle>
          <a:p>
            <a:pPr>
              <a:defRPr/>
            </a:pPr>
            <a:fld id="{0DCD4FC2-5420-45C5-A5E0-07642A9D149A}" type="datetimeFigureOut">
              <a:rPr lang="en-US"/>
              <a:pPr>
                <a:defRPr/>
              </a:pPr>
              <a:t>2/12/20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Times New Roman"/>
                <a:cs typeface="+mn-cs"/>
              </a:defRPr>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New Roman"/>
                <a:cs typeface="+mn-cs"/>
              </a:defRPr>
            </a:lvl1pPr>
          </a:lstStyle>
          <a:p>
            <a:pPr>
              <a:defRPr/>
            </a:pPr>
            <a:fld id="{32A316DE-9C89-439E-ADE5-AAA23135AA88}" type="slidenum">
              <a:rPr lang="en-GB"/>
              <a:pPr>
                <a:defRPr/>
              </a:pPr>
              <a:t>‹#›</a:t>
            </a:fld>
            <a:endParaRPr lang="en-GB"/>
          </a:p>
        </p:txBody>
      </p:sp>
    </p:spTree>
    <p:extLst>
      <p:ext uri="{BB962C8B-B14F-4D97-AF65-F5344CB8AC3E}">
        <p14:creationId xmlns:p14="http://schemas.microsoft.com/office/powerpoint/2010/main" val="798231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B98E5-6F2D-444D-ADD3-4DB317B54E09}" type="datetimeFigureOut">
              <a:rPr lang="en-US" smtClean="0"/>
              <a:t>2/12/20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56634-5A2C-AA4A-8A95-E2B314A92E2A}" type="slidenum">
              <a:rPr lang="en-US" smtClean="0"/>
              <a:t>‹#›</a:t>
            </a:fld>
            <a:endParaRPr lang="en-US"/>
          </a:p>
        </p:txBody>
      </p:sp>
    </p:spTree>
    <p:extLst>
      <p:ext uri="{BB962C8B-B14F-4D97-AF65-F5344CB8AC3E}">
        <p14:creationId xmlns:p14="http://schemas.microsoft.com/office/powerpoint/2010/main" val="1460548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56634-5A2C-AA4A-8A95-E2B314A92E2A}" type="slidenum">
              <a:rPr lang="en-US" smtClean="0"/>
              <a:t>8</a:t>
            </a:fld>
            <a:endParaRPr lang="en-US"/>
          </a:p>
        </p:txBody>
      </p:sp>
    </p:spTree>
    <p:extLst>
      <p:ext uri="{BB962C8B-B14F-4D97-AF65-F5344CB8AC3E}">
        <p14:creationId xmlns:p14="http://schemas.microsoft.com/office/powerpoint/2010/main" val="170699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715123" y="3205537"/>
            <a:ext cx="4291372" cy="1200971"/>
          </a:xfrm>
          <a:effectLst/>
        </p:spPr>
        <p:txBody>
          <a:bodyPr anchor="t">
            <a:spAutoFit/>
          </a:bodyPr>
          <a:lstStyle>
            <a:lvl1pPr algn="l">
              <a:defRPr sz="3600" b="1" cap="none" baseline="0">
                <a:solidFill>
                  <a:schemeClr val="bg2"/>
                </a:solidFill>
              </a:defRPr>
            </a:lvl1pPr>
          </a:lstStyle>
          <a:p>
            <a:r>
              <a:rPr lang="en-US" smtClean="0"/>
              <a:t>Click to edit Master title style</a:t>
            </a:r>
            <a:endParaRPr lang="en-GB" dirty="0"/>
          </a:p>
        </p:txBody>
      </p:sp>
      <p:sp>
        <p:nvSpPr>
          <p:cNvPr id="7" name="Text Placeholder 2"/>
          <p:cNvSpPr>
            <a:spLocks noGrp="1"/>
          </p:cNvSpPr>
          <p:nvPr>
            <p:ph type="body" idx="1"/>
          </p:nvPr>
        </p:nvSpPr>
        <p:spPr>
          <a:xfrm>
            <a:off x="3649370" y="4542459"/>
            <a:ext cx="5360354" cy="400752"/>
          </a:xfrm>
        </p:spPr>
        <p:txBody>
          <a:bodyPr anchor="b">
            <a:spAutoFit/>
          </a:bodyPr>
          <a:lstStyle>
            <a:lvl1pPr marL="0" indent="0" algn="r">
              <a:buNone/>
              <a:defRPr sz="2000" i="1">
                <a:solidFill>
                  <a:srgbClr val="80008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4789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18"/>
          <p:cNvSpPr>
            <a:spLocks noGrp="1" noChangeArrowheads="1"/>
          </p:cNvSpPr>
          <p:nvPr>
            <p:ph idx="1"/>
          </p:nvPr>
        </p:nvSpPr>
        <p:spPr bwMode="auto">
          <a:xfrm>
            <a:off x="150813" y="1447800"/>
            <a:ext cx="88265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endParaRPr lang="en-GB" altLang="en-US" noProof="0" smtClean="0"/>
          </a:p>
        </p:txBody>
      </p:sp>
      <p:sp>
        <p:nvSpPr>
          <p:cNvPr id="5" name="Rectangle 17"/>
          <p:cNvSpPr>
            <a:spLocks noGrp="1" noChangeArrowheads="1"/>
          </p:cNvSpPr>
          <p:nvPr>
            <p:ph type="title"/>
          </p:nvPr>
        </p:nvSpPr>
        <p:spPr bwMode="auto">
          <a:xfrm>
            <a:off x="158750" y="325438"/>
            <a:ext cx="68865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smtClean="0"/>
              <a:t>Click to edit Master title style</a:t>
            </a:r>
            <a:endParaRPr lang="en-GB" altLang="en-US" smtClean="0"/>
          </a:p>
        </p:txBody>
      </p:sp>
    </p:spTree>
    <p:extLst>
      <p:ext uri="{BB962C8B-B14F-4D97-AF65-F5344CB8AC3E}">
        <p14:creationId xmlns:p14="http://schemas.microsoft.com/office/powerpoint/2010/main" val="285417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58306" y="281543"/>
            <a:ext cx="7457911" cy="94456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1448618" y="1411010"/>
            <a:ext cx="3657600" cy="2198167"/>
          </a:xfrm>
        </p:spPr>
        <p:txBody>
          <a:bodyPr>
            <a:sp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5258618" y="1411010"/>
            <a:ext cx="3657600" cy="2198167"/>
          </a:xfrm>
        </p:spPr>
        <p:txBody>
          <a:bodyPr>
            <a:sp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6141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3162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8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599" y="284016"/>
            <a:ext cx="7638393" cy="585418"/>
          </a:xfrm>
        </p:spPr>
        <p:txBody>
          <a:bodyPr anchor="b">
            <a:spAutoFit/>
          </a:bodyPr>
          <a:lstStyle>
            <a:lvl1pPr algn="l">
              <a:defRPr sz="3200" b="1"/>
            </a:lvl1pPr>
          </a:lstStyle>
          <a:p>
            <a:r>
              <a:rPr lang="en-US" smtClean="0"/>
              <a:t>Click to edit Master title style</a:t>
            </a:r>
            <a:endParaRPr lang="en-GB" dirty="0"/>
          </a:p>
        </p:txBody>
      </p:sp>
      <p:sp>
        <p:nvSpPr>
          <p:cNvPr id="3" name="Picture Placeholder 2"/>
          <p:cNvSpPr>
            <a:spLocks noGrp="1"/>
          </p:cNvSpPr>
          <p:nvPr>
            <p:ph type="pic" idx="1"/>
          </p:nvPr>
        </p:nvSpPr>
        <p:spPr>
          <a:xfrm>
            <a:off x="1411014" y="1166648"/>
            <a:ext cx="7528034" cy="47927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434661" y="6187383"/>
            <a:ext cx="7512269" cy="308419"/>
          </a:xfrm>
        </p:spPr>
        <p:txBody>
          <a:bodyPr>
            <a:sp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034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maquettePPT_genericIE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105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0"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52700" y="6210300"/>
            <a:ext cx="659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8"/>
          <p:cNvSpPr>
            <a:spLocks noGrp="1" noChangeArrowheads="1"/>
          </p:cNvSpPr>
          <p:nvPr>
            <p:ph type="body" idx="1"/>
          </p:nvPr>
        </p:nvSpPr>
        <p:spPr bwMode="auto">
          <a:xfrm>
            <a:off x="150813" y="1447800"/>
            <a:ext cx="88265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2"/>
            <a:endParaRPr lang="en-GB" altLang="en-US" dirty="0" smtClean="0"/>
          </a:p>
          <a:p>
            <a:pPr lvl="3"/>
            <a:endParaRPr lang="en-GB" altLang="en-US" dirty="0" smtClean="0"/>
          </a:p>
        </p:txBody>
      </p:sp>
      <p:sp>
        <p:nvSpPr>
          <p:cNvPr id="1029" name="Rectangle 17"/>
          <p:cNvSpPr>
            <a:spLocks noGrp="1" noChangeArrowheads="1"/>
          </p:cNvSpPr>
          <p:nvPr>
            <p:ph type="title"/>
          </p:nvPr>
        </p:nvSpPr>
        <p:spPr bwMode="auto">
          <a:xfrm>
            <a:off x="158750" y="325438"/>
            <a:ext cx="68865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smtClean="0"/>
              <a:t>Click to edit Master title style</a:t>
            </a:r>
            <a:endParaRPr lang="en-GB" altLang="en-US" dirty="0" smtClean="0"/>
          </a:p>
        </p:txBody>
      </p:sp>
    </p:spTree>
  </p:cSld>
  <p:clrMap bg1="lt1" tx1="dk1" bg2="lt2" tx2="dk2" accent1="accent1" accent2="accent2" accent3="accent3" accent4="accent4" accent5="accent5" accent6="accent6" hlink="hlink" folHlink="folHlink"/>
  <p:sldLayoutIdLst>
    <p:sldLayoutId id="2147484091" r:id="rId1"/>
    <p:sldLayoutId id="2147484086" r:id="rId2"/>
    <p:sldLayoutId id="2147484087" r:id="rId3"/>
    <p:sldLayoutId id="2147484088" r:id="rId4"/>
    <p:sldLayoutId id="2147484089" r:id="rId5"/>
    <p:sldLayoutId id="2147484090" r:id="rId6"/>
    <p:sldLayoutId id="2147484092" r:id="rId7"/>
  </p:sldLayoutIdLst>
  <p:txStyles>
    <p:titleStyle>
      <a:lvl1pPr algn="l" rtl="0" eaLnBrk="1" fontAlgn="base" hangingPunct="1">
        <a:spcBef>
          <a:spcPct val="0"/>
        </a:spcBef>
        <a:spcAft>
          <a:spcPct val="0"/>
        </a:spcAft>
        <a:defRPr kumimoji="1" sz="3600" b="1">
          <a:solidFill>
            <a:schemeClr val="bg2"/>
          </a:solidFill>
          <a:latin typeface="Calibri" pitchFamily="34" charset="0"/>
          <a:ea typeface="+mj-ea"/>
          <a:cs typeface="+mj-cs"/>
        </a:defRPr>
      </a:lvl1pPr>
      <a:lvl2pPr algn="l" rtl="0" eaLnBrk="1" fontAlgn="base" hangingPunct="1">
        <a:spcBef>
          <a:spcPct val="0"/>
        </a:spcBef>
        <a:spcAft>
          <a:spcPct val="0"/>
        </a:spcAft>
        <a:defRPr kumimoji="1" sz="3600" b="1">
          <a:solidFill>
            <a:schemeClr val="bg2"/>
          </a:solidFill>
          <a:latin typeface="Calibri" charset="0"/>
        </a:defRPr>
      </a:lvl2pPr>
      <a:lvl3pPr algn="l" rtl="0" eaLnBrk="1" fontAlgn="base" hangingPunct="1">
        <a:spcBef>
          <a:spcPct val="0"/>
        </a:spcBef>
        <a:spcAft>
          <a:spcPct val="0"/>
        </a:spcAft>
        <a:defRPr kumimoji="1" sz="3600" b="1">
          <a:solidFill>
            <a:schemeClr val="bg2"/>
          </a:solidFill>
          <a:latin typeface="Calibri" charset="0"/>
        </a:defRPr>
      </a:lvl3pPr>
      <a:lvl4pPr algn="l" rtl="0" eaLnBrk="1" fontAlgn="base" hangingPunct="1">
        <a:spcBef>
          <a:spcPct val="0"/>
        </a:spcBef>
        <a:spcAft>
          <a:spcPct val="0"/>
        </a:spcAft>
        <a:defRPr kumimoji="1" sz="3600" b="1">
          <a:solidFill>
            <a:schemeClr val="bg2"/>
          </a:solidFill>
          <a:latin typeface="Calibri" charset="0"/>
        </a:defRPr>
      </a:lvl4pPr>
      <a:lvl5pPr algn="l" rtl="0" eaLnBrk="1" fontAlgn="base" hangingPunct="1">
        <a:spcBef>
          <a:spcPct val="0"/>
        </a:spcBef>
        <a:spcAft>
          <a:spcPct val="0"/>
        </a:spcAft>
        <a:defRPr kumimoji="1" sz="3600" b="1">
          <a:solidFill>
            <a:schemeClr val="bg2"/>
          </a:solidFill>
          <a:latin typeface="Calibri" charset="0"/>
        </a:defRPr>
      </a:lvl5pPr>
      <a:lvl6pPr marL="457200" algn="l" rtl="0" eaLnBrk="1" fontAlgn="base" hangingPunct="1">
        <a:spcBef>
          <a:spcPct val="0"/>
        </a:spcBef>
        <a:spcAft>
          <a:spcPct val="0"/>
        </a:spcAft>
        <a:defRPr kumimoji="1" sz="3500">
          <a:solidFill>
            <a:srgbClr val="003366"/>
          </a:solidFill>
          <a:latin typeface="Arial Black" pitchFamily="34" charset="0"/>
        </a:defRPr>
      </a:lvl6pPr>
      <a:lvl7pPr marL="914400" algn="l" rtl="0" eaLnBrk="1" fontAlgn="base" hangingPunct="1">
        <a:spcBef>
          <a:spcPct val="0"/>
        </a:spcBef>
        <a:spcAft>
          <a:spcPct val="0"/>
        </a:spcAft>
        <a:defRPr kumimoji="1" sz="3500">
          <a:solidFill>
            <a:srgbClr val="003366"/>
          </a:solidFill>
          <a:latin typeface="Arial Black" pitchFamily="34" charset="0"/>
        </a:defRPr>
      </a:lvl7pPr>
      <a:lvl8pPr marL="1371600" algn="l" rtl="0" eaLnBrk="1" fontAlgn="base" hangingPunct="1">
        <a:spcBef>
          <a:spcPct val="0"/>
        </a:spcBef>
        <a:spcAft>
          <a:spcPct val="0"/>
        </a:spcAft>
        <a:defRPr kumimoji="1" sz="3500">
          <a:solidFill>
            <a:srgbClr val="003366"/>
          </a:solidFill>
          <a:latin typeface="Arial Black" pitchFamily="34" charset="0"/>
        </a:defRPr>
      </a:lvl8pPr>
      <a:lvl9pPr marL="1828800" algn="l" rtl="0" eaLnBrk="1" fontAlgn="base" hangingPunct="1">
        <a:spcBef>
          <a:spcPct val="0"/>
        </a:spcBef>
        <a:spcAft>
          <a:spcPct val="0"/>
        </a:spcAft>
        <a:defRPr kumimoji="1" sz="3500">
          <a:solidFill>
            <a:srgbClr val="003366"/>
          </a:solidFill>
          <a:latin typeface="Arial Black" pitchFamily="34" charset="0"/>
        </a:defRPr>
      </a:lvl9pPr>
    </p:titleStyle>
    <p:bodyStyle>
      <a:lvl1pPr marL="342900" indent="-342900" algn="l" rtl="0" eaLnBrk="1" fontAlgn="base" hangingPunct="1">
        <a:spcBef>
          <a:spcPct val="20000"/>
        </a:spcBef>
        <a:spcAft>
          <a:spcPct val="0"/>
        </a:spcAft>
        <a:buClr>
          <a:srgbClr val="800080"/>
        </a:buClr>
        <a:buSzPct val="90000"/>
        <a:buFont typeface="Wingdings" pitchFamily="2" charset="2"/>
        <a:buChar char="n"/>
        <a:defRPr kumimoji="1" sz="2800" b="1">
          <a:solidFill>
            <a:schemeClr val="bg2"/>
          </a:solidFill>
          <a:latin typeface="Calibri" pitchFamily="34" charset="0"/>
          <a:ea typeface="+mn-ea"/>
          <a:cs typeface="+mn-cs"/>
        </a:defRPr>
      </a:lvl1pPr>
      <a:lvl2pPr marL="742950" indent="-285750" algn="l" rtl="0" eaLnBrk="1" fontAlgn="base" hangingPunct="1">
        <a:spcBef>
          <a:spcPct val="20000"/>
        </a:spcBef>
        <a:spcAft>
          <a:spcPct val="0"/>
        </a:spcAft>
        <a:buClr>
          <a:srgbClr val="800080"/>
        </a:buClr>
        <a:buFont typeface="Wingdings" pitchFamily="2" charset="2"/>
        <a:buChar char="l"/>
        <a:defRPr kumimoji="1" sz="2400" b="1">
          <a:solidFill>
            <a:schemeClr val="bg2"/>
          </a:solidFill>
          <a:latin typeface="Calibri" pitchFamily="34" charset="0"/>
        </a:defRPr>
      </a:lvl2pPr>
      <a:lvl3pPr marL="1143000" indent="-228600" algn="l" rtl="0" eaLnBrk="1" fontAlgn="base" hangingPunct="1">
        <a:spcBef>
          <a:spcPct val="20000"/>
        </a:spcBef>
        <a:spcAft>
          <a:spcPct val="0"/>
        </a:spcAft>
        <a:buClr>
          <a:srgbClr val="800080"/>
        </a:buClr>
        <a:buFont typeface="Wingdings" pitchFamily="2" charset="2"/>
        <a:buChar char="w"/>
        <a:defRPr kumimoji="1" sz="2000" b="1">
          <a:solidFill>
            <a:schemeClr val="bg2"/>
          </a:solidFill>
          <a:latin typeface="Calibri" pitchFamily="34" charset="0"/>
        </a:defRPr>
      </a:lvl3pPr>
      <a:lvl4pPr marL="1600200" indent="-228600" algn="l" rtl="0" eaLnBrk="1" fontAlgn="base" hangingPunct="1">
        <a:spcBef>
          <a:spcPct val="20000"/>
        </a:spcBef>
        <a:spcAft>
          <a:spcPct val="0"/>
        </a:spcAft>
        <a:buClr>
          <a:srgbClr val="FF9900"/>
        </a:buClr>
        <a:buFont typeface="Wingdings" pitchFamily="2" charset="2"/>
        <a:defRPr kumimoji="1" sz="2000" b="1">
          <a:solidFill>
            <a:srgbClr val="017898"/>
          </a:solidFill>
          <a:latin typeface="+mn-lt"/>
        </a:defRPr>
      </a:lvl4pPr>
      <a:lvl5pPr marL="20574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5pPr>
      <a:lvl6pPr marL="25146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6pPr>
      <a:lvl7pPr marL="29718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7pPr>
      <a:lvl8pPr marL="34290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8pPr>
      <a:lvl9pPr marL="38862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wmf"/><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tp.jet.efda.org/tc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847" y="1904033"/>
            <a:ext cx="4460999" cy="2062745"/>
          </a:xfrm>
        </p:spPr>
        <p:txBody>
          <a:bodyPr/>
          <a:lstStyle/>
          <a:p>
            <a:r>
              <a:rPr lang="en-US" altLang="en-US" sz="3200" dirty="0"/>
              <a:t>Annual Report on the IA for Co-operation on Tokamak </a:t>
            </a:r>
            <a:r>
              <a:rPr lang="en-US" altLang="en-US" sz="3200" dirty="0" err="1"/>
              <a:t>Programmes</a:t>
            </a:r>
            <a:r>
              <a:rPr lang="fr-FR" sz="3200" dirty="0"/>
              <a:t/>
            </a:r>
            <a:br>
              <a:rPr lang="fr-FR" sz="3200" dirty="0"/>
            </a:br>
            <a:endParaRPr lang="en-GB" sz="3200" dirty="0"/>
          </a:p>
        </p:txBody>
      </p:sp>
      <p:sp>
        <p:nvSpPr>
          <p:cNvPr id="3" name="Text Placeholder 2"/>
          <p:cNvSpPr>
            <a:spLocks noGrp="1"/>
          </p:cNvSpPr>
          <p:nvPr>
            <p:ph type="body" idx="1"/>
          </p:nvPr>
        </p:nvSpPr>
        <p:spPr>
          <a:xfrm>
            <a:off x="4625005" y="3355242"/>
            <a:ext cx="4172681" cy="2087367"/>
          </a:xfrm>
        </p:spPr>
        <p:txBody>
          <a:bodyPr/>
          <a:lstStyle/>
          <a:p>
            <a:pPr algn="ctr"/>
            <a:r>
              <a:rPr lang="en-US" altLang="en-US" sz="2400" dirty="0" smtClean="0"/>
              <a:t>Tony </a:t>
            </a:r>
            <a:r>
              <a:rPr lang="en-US" altLang="en-US" sz="2400" dirty="0"/>
              <a:t>Donné </a:t>
            </a:r>
            <a:r>
              <a:rPr lang="en-US" altLang="en-US" sz="2400" dirty="0" smtClean="0"/>
              <a:t>/ Duarte Borba</a:t>
            </a:r>
            <a:r>
              <a:rPr lang="en-US" altLang="en-US" sz="2400" dirty="0"/>
              <a:t/>
            </a:r>
            <a:br>
              <a:rPr lang="en-US" altLang="en-US" sz="2400" dirty="0"/>
            </a:br>
            <a:r>
              <a:rPr lang="en-US" altLang="en-US" sz="2400" dirty="0"/>
              <a:t>EUROfusion</a:t>
            </a:r>
          </a:p>
          <a:p>
            <a:pPr algn="ctr"/>
            <a:r>
              <a:rPr lang="en-US" altLang="en-US" sz="2400" dirty="0" smtClean="0"/>
              <a:t>Chair / Secretary, </a:t>
            </a:r>
          </a:p>
          <a:p>
            <a:pPr algn="ctr"/>
            <a:r>
              <a:rPr lang="en-US" altLang="en-US" sz="2400" dirty="0" smtClean="0"/>
              <a:t>Executive </a:t>
            </a:r>
            <a:r>
              <a:rPr lang="en-US" altLang="en-US" sz="2400" dirty="0"/>
              <a:t>Committee</a:t>
            </a:r>
            <a:br>
              <a:rPr lang="en-US" altLang="en-US" sz="2400" dirty="0"/>
            </a:br>
            <a:r>
              <a:rPr lang="en-US" altLang="en-US" sz="2400" dirty="0" smtClean="0"/>
              <a:t>February 12, 2020</a:t>
            </a:r>
            <a:endParaRPr lang="en-GB" altLang="en-US" sz="2400" dirty="0"/>
          </a:p>
        </p:txBody>
      </p:sp>
    </p:spTree>
    <p:extLst>
      <p:ext uri="{BB962C8B-B14F-4D97-AF65-F5344CB8AC3E}">
        <p14:creationId xmlns:p14="http://schemas.microsoft.com/office/powerpoint/2010/main" val="1618554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713" y="3902335"/>
            <a:ext cx="4620481" cy="2491382"/>
          </a:xfrm>
          <a:prstGeom prst="rect">
            <a:avLst/>
          </a:prstGeom>
        </p:spPr>
      </p:pic>
      <p:sp>
        <p:nvSpPr>
          <p:cNvPr id="3" name="Title 2"/>
          <p:cNvSpPr>
            <a:spLocks noGrp="1"/>
          </p:cNvSpPr>
          <p:nvPr>
            <p:ph type="title"/>
          </p:nvPr>
        </p:nvSpPr>
        <p:spPr>
          <a:xfrm>
            <a:off x="158750" y="181060"/>
            <a:ext cx="7523919" cy="609600"/>
          </a:xfrm>
        </p:spPr>
        <p:txBody>
          <a:bodyPr/>
          <a:lstStyle/>
          <a:p>
            <a:r>
              <a:rPr lang="en-GB" dirty="0" smtClean="0"/>
              <a:t>Key achievements related to new facilities</a:t>
            </a:r>
            <a:endParaRPr lang="en-GB" dirty="0"/>
          </a:p>
        </p:txBody>
      </p:sp>
      <p:sp>
        <p:nvSpPr>
          <p:cNvPr id="2" name="Content Placeholder 1"/>
          <p:cNvSpPr>
            <a:spLocks noGrp="1"/>
          </p:cNvSpPr>
          <p:nvPr>
            <p:ph idx="1"/>
          </p:nvPr>
        </p:nvSpPr>
        <p:spPr>
          <a:xfrm>
            <a:off x="278672" y="1325470"/>
            <a:ext cx="8184522" cy="2576865"/>
          </a:xfrm>
        </p:spPr>
        <p:txBody>
          <a:bodyPr/>
          <a:lstStyle/>
          <a:p>
            <a:r>
              <a:rPr lang="en-US" sz="2400" dirty="0" smtClean="0"/>
              <a:t>JT60-SA: </a:t>
            </a:r>
            <a:r>
              <a:rPr lang="en-GB" sz="2400" dirty="0"/>
              <a:t>The fabrication of most of the key components has been </a:t>
            </a:r>
            <a:r>
              <a:rPr lang="en-GB" sz="2400" dirty="0" smtClean="0"/>
              <a:t>finished. </a:t>
            </a:r>
            <a:r>
              <a:rPr lang="en-GB" sz="2400" dirty="0"/>
              <a:t>Assembly of the lower part of the cryostat has been finished. Thermal shields have also been assembled. </a:t>
            </a:r>
            <a:endParaRPr lang="en-GB" sz="2400" dirty="0" smtClean="0"/>
          </a:p>
          <a:p>
            <a:r>
              <a:rPr lang="en-GB" sz="2400" dirty="0" smtClean="0"/>
              <a:t>Assembly </a:t>
            </a:r>
            <a:r>
              <a:rPr lang="en-GB" sz="2400" dirty="0"/>
              <a:t>of JT-60SA is approaching the final stage towards its completion and the start of the integrated </a:t>
            </a:r>
            <a:r>
              <a:rPr lang="en-GB" sz="2400" dirty="0" smtClean="0"/>
              <a:t>commissioning</a:t>
            </a:r>
          </a:p>
        </p:txBody>
      </p:sp>
      <p:sp useBgFill="1">
        <p:nvSpPr>
          <p:cNvPr id="9" name="TextBox 8"/>
          <p:cNvSpPr txBox="1"/>
          <p:nvPr/>
        </p:nvSpPr>
        <p:spPr>
          <a:xfrm>
            <a:off x="6878675" y="4001288"/>
            <a:ext cx="1321207" cy="461665"/>
          </a:xfrm>
          <a:prstGeom prst="rect">
            <a:avLst/>
          </a:prstGeom>
        </p:spPr>
        <p:txBody>
          <a:bodyPr wrap="square" rtlCol="0">
            <a:spAutoFit/>
          </a:bodyPr>
          <a:lstStyle/>
          <a:p>
            <a:r>
              <a:rPr lang="en-US" dirty="0" smtClean="0"/>
              <a:t>JT60-SA</a:t>
            </a:r>
            <a:endParaRPr lang="en-US" dirty="0"/>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848" y="191397"/>
            <a:ext cx="1330486" cy="82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Rectangle 4"/>
          <p:cNvSpPr/>
          <p:nvPr/>
        </p:nvSpPr>
        <p:spPr>
          <a:xfrm>
            <a:off x="278672" y="4047454"/>
            <a:ext cx="2899243" cy="830997"/>
          </a:xfrm>
          <a:prstGeom prst="rect">
            <a:avLst/>
          </a:prstGeom>
        </p:spPr>
        <p:txBody>
          <a:bodyPr wrap="square">
            <a:spAutoFit/>
          </a:bodyPr>
          <a:lstStyle/>
          <a:p>
            <a:pPr marL="342900" lvl="0" indent="-342900">
              <a:spcBef>
                <a:spcPct val="20000"/>
              </a:spcBef>
              <a:buClr>
                <a:srgbClr val="800080"/>
              </a:buClr>
              <a:buSzPct val="90000"/>
              <a:buFont typeface="Wingdings" pitchFamily="2" charset="2"/>
              <a:buChar char="n"/>
            </a:pPr>
            <a:r>
              <a:rPr kumimoji="1" lang="en-GB" b="1" kern="0">
                <a:solidFill>
                  <a:srgbClr val="000000"/>
                </a:solidFill>
                <a:latin typeface="Calibri" pitchFamily="34" charset="0"/>
                <a:cs typeface=""/>
              </a:rPr>
              <a:t>First plasma is foreseen in 2020. </a:t>
            </a:r>
            <a:endParaRPr kumimoji="1" lang="en-US" b="1" kern="0" dirty="0">
              <a:solidFill>
                <a:srgbClr val="000000"/>
              </a:solidFill>
              <a:latin typeface="Calibri" pitchFamily="34" charset="0"/>
              <a:cs typeface=""/>
            </a:endParaRPr>
          </a:p>
        </p:txBody>
      </p:sp>
    </p:spTree>
    <p:extLst>
      <p:ext uri="{BB962C8B-B14F-4D97-AF65-F5344CB8AC3E}">
        <p14:creationId xmlns:p14="http://schemas.microsoft.com/office/powerpoint/2010/main" val="9044298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 y="403494"/>
            <a:ext cx="7523919" cy="609600"/>
          </a:xfrm>
        </p:spPr>
        <p:txBody>
          <a:bodyPr/>
          <a:lstStyle/>
          <a:p>
            <a:r>
              <a:rPr lang="en-GB" dirty="0" smtClean="0"/>
              <a:t>Key achievements related to new facilities</a:t>
            </a:r>
            <a:endParaRPr lang="en-GB" dirty="0"/>
          </a:p>
        </p:txBody>
      </p:sp>
      <p:sp>
        <p:nvSpPr>
          <p:cNvPr id="2" name="Content Placeholder 1"/>
          <p:cNvSpPr>
            <a:spLocks noGrp="1"/>
          </p:cNvSpPr>
          <p:nvPr>
            <p:ph idx="1"/>
          </p:nvPr>
        </p:nvSpPr>
        <p:spPr>
          <a:xfrm>
            <a:off x="158750" y="1430401"/>
            <a:ext cx="4608122" cy="4878572"/>
          </a:xfrm>
        </p:spPr>
        <p:txBody>
          <a:bodyPr/>
          <a:lstStyle/>
          <a:p>
            <a:r>
              <a:rPr lang="en-US" dirty="0"/>
              <a:t>HL-2M </a:t>
            </a:r>
            <a:r>
              <a:rPr lang="en-US" dirty="0" smtClean="0"/>
              <a:t>Mission under construction </a:t>
            </a:r>
            <a:r>
              <a:rPr lang="en-US" dirty="0"/>
              <a:t>to address key plasma physics issues and advanced tokamak scenario in support of future machines (ITER, CFETR) </a:t>
            </a:r>
            <a:endParaRPr lang="en-US" dirty="0" smtClean="0"/>
          </a:p>
          <a:p>
            <a:pPr lvl="1"/>
            <a:r>
              <a:rPr lang="en-US" dirty="0" smtClean="0"/>
              <a:t>Plasma </a:t>
            </a:r>
            <a:r>
              <a:rPr lang="en-US" dirty="0"/>
              <a:t>current </a:t>
            </a:r>
            <a:r>
              <a:rPr lang="en-US" dirty="0" err="1"/>
              <a:t>Ip</a:t>
            </a:r>
            <a:r>
              <a:rPr lang="en-US" dirty="0"/>
              <a:t> = 3 MA </a:t>
            </a:r>
          </a:p>
          <a:p>
            <a:pPr lvl="1"/>
            <a:r>
              <a:rPr lang="en-US" dirty="0" smtClean="0"/>
              <a:t>Major </a:t>
            </a:r>
            <a:r>
              <a:rPr lang="en-US" dirty="0"/>
              <a:t>radius R = 1.78 m</a:t>
            </a:r>
          </a:p>
          <a:p>
            <a:pPr lvl="1"/>
            <a:r>
              <a:rPr lang="en-US" dirty="0" smtClean="0"/>
              <a:t>Minor </a:t>
            </a:r>
            <a:r>
              <a:rPr lang="en-US" dirty="0"/>
              <a:t>radius a = 0.65 m</a:t>
            </a:r>
          </a:p>
          <a:p>
            <a:pPr lvl="1"/>
            <a:r>
              <a:rPr lang="en-US" dirty="0" smtClean="0"/>
              <a:t>Aspect </a:t>
            </a:r>
            <a:r>
              <a:rPr lang="en-US" dirty="0"/>
              <a:t>ratio R/a = </a:t>
            </a:r>
            <a:r>
              <a:rPr lang="en-US" dirty="0" smtClean="0"/>
              <a:t>2.8</a:t>
            </a:r>
            <a:endParaRPr lang="en-US" dirty="0">
              <a:effectLs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457" y="295427"/>
            <a:ext cx="1076502" cy="7176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890" y="1955871"/>
            <a:ext cx="4492199" cy="3467867"/>
          </a:xfrm>
          <a:prstGeom prst="rect">
            <a:avLst/>
          </a:prstGeom>
        </p:spPr>
      </p:pic>
    </p:spTree>
    <p:extLst>
      <p:ext uri="{BB962C8B-B14F-4D97-AF65-F5344CB8AC3E}">
        <p14:creationId xmlns:p14="http://schemas.microsoft.com/office/powerpoint/2010/main" val="768929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156" y="280596"/>
            <a:ext cx="5552502" cy="609600"/>
          </a:xfrm>
        </p:spPr>
        <p:txBody>
          <a:bodyPr/>
          <a:lstStyle/>
          <a:p>
            <a:r>
              <a:rPr lang="en-GB"/>
              <a:t>Key achievements related to new facilities</a:t>
            </a:r>
            <a:endParaRPr lang="en-GB" dirty="0"/>
          </a:p>
        </p:txBody>
      </p:sp>
      <p:sp>
        <p:nvSpPr>
          <p:cNvPr id="4" name="Content Placeholder 3"/>
          <p:cNvSpPr>
            <a:spLocks noGrp="1"/>
          </p:cNvSpPr>
          <p:nvPr>
            <p:ph idx="1"/>
          </p:nvPr>
        </p:nvSpPr>
        <p:spPr>
          <a:xfrm>
            <a:off x="0" y="1191127"/>
            <a:ext cx="9144000" cy="2886198"/>
          </a:xfrm>
        </p:spPr>
        <p:txBody>
          <a:bodyPr/>
          <a:lstStyle/>
          <a:p>
            <a:r>
              <a:rPr lang="en-GB" sz="2000" dirty="0" smtClean="0"/>
              <a:t>Two </a:t>
            </a:r>
            <a:r>
              <a:rPr lang="en-GB" sz="2000" dirty="0"/>
              <a:t>experimental campaigns were carried out in SST-1 in 2019 performing ECRH assisted </a:t>
            </a:r>
            <a:r>
              <a:rPr lang="en-GB" sz="2000" dirty="0" err="1"/>
              <a:t>Ohmic</a:t>
            </a:r>
            <a:r>
              <a:rPr lang="en-GB" sz="2000" dirty="0"/>
              <a:t> breakdown studies and lower hybrid current drive experiments. Several technical issues related to cryogenic heat loads has been resolved with the Toroidal Field coils tested to the highest ever field of 2.7 T</a:t>
            </a:r>
            <a:r>
              <a:rPr lang="en-GB" sz="2000" dirty="0" smtClean="0"/>
              <a:t>.</a:t>
            </a:r>
          </a:p>
          <a:p>
            <a:r>
              <a:rPr lang="en-GB" sz="2000" dirty="0" smtClean="0"/>
              <a:t>The ADITYA-UG tokamak achieved 177 kA of plasma current at the maximum toroidal field of 1.4T. The plasma pulse duration was extended to 335 milliseconds in 2019. Experiments with an Electromagnetic Pellet Injector have been performed and 200mg pellet of Lithium </a:t>
            </a:r>
            <a:r>
              <a:rPr lang="en-GB" sz="2000" dirty="0" err="1" smtClean="0"/>
              <a:t>Titanate</a:t>
            </a:r>
            <a:r>
              <a:rPr lang="en-GB" sz="2000" dirty="0" smtClean="0"/>
              <a:t> particles were injected during the plasma current flat-top. </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2787" y="253888"/>
            <a:ext cx="1053152" cy="70166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833" y="4277559"/>
            <a:ext cx="4693825" cy="2330727"/>
          </a:xfrm>
          <a:prstGeom prst="rect">
            <a:avLst/>
          </a:prstGeom>
        </p:spPr>
      </p:pic>
      <p:sp>
        <p:nvSpPr>
          <p:cNvPr id="11" name="Rectangle 10"/>
          <p:cNvSpPr/>
          <p:nvPr/>
        </p:nvSpPr>
        <p:spPr>
          <a:xfrm>
            <a:off x="6086217" y="4548476"/>
            <a:ext cx="2833141" cy="1200329"/>
          </a:xfrm>
          <a:prstGeom prst="rect">
            <a:avLst/>
          </a:prstGeom>
        </p:spPr>
        <p:txBody>
          <a:bodyPr wrap="square">
            <a:spAutoFit/>
          </a:bodyPr>
          <a:lstStyle/>
          <a:p>
            <a:r>
              <a:rPr lang="en-US" b="1" dirty="0">
                <a:solidFill>
                  <a:schemeClr val="bg2"/>
                </a:solidFill>
                <a:latin typeface="Calibri" charset="0"/>
              </a:rPr>
              <a:t>Electromagnetic Pellet Injector </a:t>
            </a:r>
            <a:r>
              <a:rPr lang="en-US" b="1" dirty="0" smtClean="0">
                <a:solidFill>
                  <a:schemeClr val="bg2"/>
                </a:solidFill>
                <a:latin typeface="Calibri" charset="0"/>
              </a:rPr>
              <a:t>in </a:t>
            </a:r>
            <a:r>
              <a:rPr lang="en-US" b="1" dirty="0">
                <a:solidFill>
                  <a:schemeClr val="bg2"/>
                </a:solidFill>
                <a:latin typeface="Calibri" charset="0"/>
              </a:rPr>
              <a:t>Aditya-UG </a:t>
            </a:r>
            <a:endParaRPr lang="en-US" dirty="0">
              <a:solidFill>
                <a:schemeClr val="bg2"/>
              </a:solidFill>
            </a:endParaRPr>
          </a:p>
        </p:txBody>
      </p:sp>
    </p:spTree>
    <p:extLst>
      <p:ext uri="{BB962C8B-B14F-4D97-AF65-F5344CB8AC3E}">
        <p14:creationId xmlns:p14="http://schemas.microsoft.com/office/powerpoint/2010/main" val="812780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1" y="181060"/>
            <a:ext cx="5897276" cy="943202"/>
          </a:xfrm>
        </p:spPr>
        <p:txBody>
          <a:bodyPr/>
          <a:lstStyle/>
          <a:p>
            <a:r>
              <a:rPr lang="en-GB"/>
              <a:t>Key achievements related </a:t>
            </a:r>
            <a:r>
              <a:rPr lang="en-GB" smtClean="0"/>
              <a:t>to </a:t>
            </a:r>
            <a:r>
              <a:rPr lang="en-GB" dirty="0" smtClean="0"/>
              <a:t>new Capabilities</a:t>
            </a:r>
            <a:endParaRPr lang="en-GB" dirty="0"/>
          </a:p>
        </p:txBody>
      </p:sp>
      <p:sp>
        <p:nvSpPr>
          <p:cNvPr id="4" name="Content Placeholder 3"/>
          <p:cNvSpPr>
            <a:spLocks noGrp="1"/>
          </p:cNvSpPr>
          <p:nvPr>
            <p:ph idx="1"/>
          </p:nvPr>
        </p:nvSpPr>
        <p:spPr>
          <a:xfrm>
            <a:off x="278670" y="1288737"/>
            <a:ext cx="8865329" cy="1634345"/>
          </a:xfrm>
        </p:spPr>
        <p:txBody>
          <a:bodyPr/>
          <a:lstStyle/>
          <a:p>
            <a:r>
              <a:rPr lang="en-US" sz="2400" dirty="0" smtClean="0"/>
              <a:t>DIII-D Completed </a:t>
            </a:r>
            <a:r>
              <a:rPr lang="en-US" sz="2400" dirty="0"/>
              <a:t>Long Torus Opening activities during 12-month vent period, including installation of </a:t>
            </a:r>
            <a:r>
              <a:rPr lang="en-US" sz="2400" dirty="0" err="1"/>
              <a:t>toroidally</a:t>
            </a:r>
            <a:r>
              <a:rPr lang="en-US" sz="2400" dirty="0"/>
              <a:t> steerable, off-axis neutral beam injector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995" t="-2829" r="-2539" b="2829"/>
          <a:stretch/>
        </p:blipFill>
        <p:spPr>
          <a:xfrm>
            <a:off x="6360510" y="314226"/>
            <a:ext cx="1201675" cy="6328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051" y="2660618"/>
            <a:ext cx="5305267" cy="3294850"/>
          </a:xfrm>
          <a:prstGeom prst="rect">
            <a:avLst/>
          </a:prstGeom>
        </p:spPr>
      </p:pic>
      <p:sp>
        <p:nvSpPr>
          <p:cNvPr id="10" name="Rectangle 9"/>
          <p:cNvSpPr/>
          <p:nvPr/>
        </p:nvSpPr>
        <p:spPr>
          <a:xfrm>
            <a:off x="2961944" y="5955468"/>
            <a:ext cx="3772508" cy="461665"/>
          </a:xfrm>
          <a:prstGeom prst="rect">
            <a:avLst/>
          </a:prstGeom>
        </p:spPr>
        <p:txBody>
          <a:bodyPr wrap="none">
            <a:spAutoFit/>
          </a:bodyPr>
          <a:lstStyle/>
          <a:p>
            <a:r>
              <a:rPr lang="en-US" b="1" dirty="0" smtClean="0">
                <a:latin typeface="Calibri" charset="0"/>
              </a:rPr>
              <a:t>DIII-D off-axis </a:t>
            </a:r>
            <a:r>
              <a:rPr lang="en-US" b="1" dirty="0">
                <a:latin typeface="Calibri" charset="0"/>
              </a:rPr>
              <a:t>neutral beam </a:t>
            </a:r>
            <a:endParaRPr lang="en-US" dirty="0">
              <a:effectLst/>
            </a:endParaRPr>
          </a:p>
        </p:txBody>
      </p:sp>
    </p:spTree>
    <p:extLst>
      <p:ext uri="{BB962C8B-B14F-4D97-AF65-F5344CB8AC3E}">
        <p14:creationId xmlns:p14="http://schemas.microsoft.com/office/powerpoint/2010/main" val="279743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 y="181060"/>
            <a:ext cx="7523919" cy="609600"/>
          </a:xfrm>
        </p:spPr>
        <p:txBody>
          <a:bodyPr/>
          <a:lstStyle/>
          <a:p>
            <a:r>
              <a:rPr lang="en-GB" dirty="0" smtClean="0"/>
              <a:t>Key physics achievements</a:t>
            </a:r>
            <a:endParaRPr lang="en-GB" dirty="0"/>
          </a:p>
        </p:txBody>
      </p:sp>
      <p:sp>
        <p:nvSpPr>
          <p:cNvPr id="4" name="Content Placeholder 3"/>
          <p:cNvSpPr>
            <a:spLocks noGrp="1"/>
          </p:cNvSpPr>
          <p:nvPr>
            <p:ph idx="1"/>
          </p:nvPr>
        </p:nvSpPr>
        <p:spPr>
          <a:xfrm>
            <a:off x="0" y="1191127"/>
            <a:ext cx="3920709" cy="5314604"/>
          </a:xfrm>
        </p:spPr>
        <p:txBody>
          <a:bodyPr/>
          <a:lstStyle/>
          <a:p>
            <a:r>
              <a:rPr lang="en-US" sz="2400" dirty="0"/>
              <a:t>EAST </a:t>
            </a:r>
            <a:r>
              <a:rPr lang="en-US" sz="2400" dirty="0" smtClean="0"/>
              <a:t>steady state scenario </a:t>
            </a:r>
            <a:r>
              <a:rPr lang="en-US" sz="2400" dirty="0"/>
              <a:t>using pure RF </a:t>
            </a:r>
            <a:r>
              <a:rPr lang="en-US" sz="2400" dirty="0" smtClean="0"/>
              <a:t>H&amp;CD with good confinement, good </a:t>
            </a:r>
            <a:r>
              <a:rPr lang="en-US" sz="2400" dirty="0"/>
              <a:t>control of </a:t>
            </a:r>
            <a:r>
              <a:rPr lang="en-US" sz="2400" dirty="0" smtClean="0"/>
              <a:t>impurities, </a:t>
            </a:r>
            <a:r>
              <a:rPr lang="en-US" sz="2400" dirty="0"/>
              <a:t>s</a:t>
            </a:r>
            <a:r>
              <a:rPr lang="en-US" sz="2400" dirty="0" smtClean="0"/>
              <a:t>mall ELMs, </a:t>
            </a:r>
            <a:r>
              <a:rPr lang="en-US" sz="2400" dirty="0"/>
              <a:t>m</a:t>
            </a:r>
            <a:r>
              <a:rPr lang="en-US" sz="2400" dirty="0" smtClean="0"/>
              <a:t>etal wall and zero torque. </a:t>
            </a:r>
            <a:endParaRPr lang="en-US" sz="2400" dirty="0"/>
          </a:p>
          <a:p>
            <a:endParaRPr lang="en-US" dirty="0">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254" y="285418"/>
            <a:ext cx="1076502" cy="71766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709" y="1191127"/>
            <a:ext cx="5178469" cy="5074762"/>
          </a:xfrm>
          <a:prstGeom prst="rect">
            <a:avLst/>
          </a:prstGeom>
        </p:spPr>
      </p:pic>
    </p:spTree>
    <p:extLst>
      <p:ext uri="{BB962C8B-B14F-4D97-AF65-F5344CB8AC3E}">
        <p14:creationId xmlns:p14="http://schemas.microsoft.com/office/powerpoint/2010/main" val="507770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 y="181060"/>
            <a:ext cx="7523919" cy="609600"/>
          </a:xfrm>
        </p:spPr>
        <p:txBody>
          <a:bodyPr/>
          <a:lstStyle/>
          <a:p>
            <a:r>
              <a:rPr lang="en-GB" dirty="0" smtClean="0"/>
              <a:t>Key physics achievements</a:t>
            </a:r>
            <a:endParaRPr lang="en-GB" dirty="0"/>
          </a:p>
        </p:txBody>
      </p:sp>
      <p:sp>
        <p:nvSpPr>
          <p:cNvPr id="2" name="Content Placeholder 1"/>
          <p:cNvSpPr>
            <a:spLocks noGrp="1"/>
          </p:cNvSpPr>
          <p:nvPr>
            <p:ph idx="1"/>
          </p:nvPr>
        </p:nvSpPr>
        <p:spPr>
          <a:xfrm>
            <a:off x="150812" y="1447800"/>
            <a:ext cx="4106395" cy="5359874"/>
          </a:xfrm>
        </p:spPr>
        <p:txBody>
          <a:bodyPr/>
          <a:lstStyle/>
          <a:p>
            <a:r>
              <a:rPr lang="en-GB" sz="2400" dirty="0"/>
              <a:t>Long-pulse hybrid scenarios were explored in pulses of up to 9 seconds </a:t>
            </a:r>
            <a:endParaRPr lang="en-GB" sz="2400" dirty="0" smtClean="0"/>
          </a:p>
          <a:p>
            <a:r>
              <a:rPr lang="en-GB" sz="2400" dirty="0" smtClean="0"/>
              <a:t>Double </a:t>
            </a:r>
            <a:r>
              <a:rPr lang="en-GB" sz="2400" dirty="0"/>
              <a:t>null plasmas were studied with significant increase in the stored energy. </a:t>
            </a:r>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199" y="229978"/>
            <a:ext cx="1149245" cy="766762"/>
          </a:xfrm>
          <a:prstGeom prst="rect">
            <a:avLst/>
          </a:prstGeom>
        </p:spPr>
      </p:pic>
      <p:pic>
        <p:nvPicPr>
          <p:cNvPr id="9" name="그림 8">
            <a:extLst>
              <a:ext uri="{FF2B5EF4-FFF2-40B4-BE49-F238E27FC236}">
                <a16:creationId xmlns="" xmlns:a16="http://schemas.microsoft.com/office/drawing/2014/main" id="{D0792EBE-5441-4483-9D60-3506B7192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560" y="1447800"/>
            <a:ext cx="4911440" cy="5330426"/>
          </a:xfrm>
          <a:prstGeom prst="rect">
            <a:avLst/>
          </a:prstGeom>
        </p:spPr>
      </p:pic>
      <p:sp>
        <p:nvSpPr>
          <p:cNvPr id="10" name="Rectangle 9"/>
          <p:cNvSpPr/>
          <p:nvPr/>
        </p:nvSpPr>
        <p:spPr>
          <a:xfrm>
            <a:off x="4352668" y="1236363"/>
            <a:ext cx="4793172" cy="461665"/>
          </a:xfrm>
          <a:prstGeom prst="rect">
            <a:avLst/>
          </a:prstGeom>
        </p:spPr>
        <p:txBody>
          <a:bodyPr wrap="none">
            <a:spAutoFit/>
          </a:bodyPr>
          <a:lstStyle/>
          <a:p>
            <a:r>
              <a:rPr lang="en-GB" dirty="0">
                <a:solidFill>
                  <a:srgbClr val="000000"/>
                </a:solidFill>
                <a:latin typeface="Calibri" charset="0"/>
                <a:ea typeface="Times New Roman" charset="0"/>
                <a:cs typeface="Times New Roman" charset="0"/>
              </a:rPr>
              <a:t>Long-pulse hybrid </a:t>
            </a:r>
            <a:r>
              <a:rPr lang="en-GB">
                <a:solidFill>
                  <a:srgbClr val="000000"/>
                </a:solidFill>
                <a:latin typeface="Calibri" charset="0"/>
                <a:ea typeface="Times New Roman" charset="0"/>
                <a:cs typeface="Times New Roman" charset="0"/>
              </a:rPr>
              <a:t>scenarios </a:t>
            </a:r>
            <a:r>
              <a:rPr lang="en-GB" smtClean="0">
                <a:solidFill>
                  <a:srgbClr val="000000"/>
                </a:solidFill>
                <a:latin typeface="Calibri" charset="0"/>
                <a:ea typeface="Times New Roman" charset="0"/>
                <a:cs typeface="Times New Roman" charset="0"/>
              </a:rPr>
              <a:t>in KSTAR</a:t>
            </a:r>
            <a:endParaRPr lang="en-US" dirty="0"/>
          </a:p>
        </p:txBody>
      </p:sp>
    </p:spTree>
    <p:extLst>
      <p:ext uri="{BB962C8B-B14F-4D97-AF65-F5344CB8AC3E}">
        <p14:creationId xmlns:p14="http://schemas.microsoft.com/office/powerpoint/2010/main" val="15367038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 y="325438"/>
            <a:ext cx="7523919" cy="609600"/>
          </a:xfrm>
        </p:spPr>
        <p:txBody>
          <a:bodyPr/>
          <a:lstStyle/>
          <a:p>
            <a:r>
              <a:rPr lang="en-GB" dirty="0"/>
              <a:t>Key physics achievements</a:t>
            </a:r>
          </a:p>
        </p:txBody>
      </p:sp>
      <p:sp>
        <p:nvSpPr>
          <p:cNvPr id="5" name="Content Placeholder 1"/>
          <p:cNvSpPr txBox="1">
            <a:spLocks/>
          </p:cNvSpPr>
          <p:nvPr/>
        </p:nvSpPr>
        <p:spPr bwMode="auto">
          <a:xfrm>
            <a:off x="233081" y="5084803"/>
            <a:ext cx="8910918" cy="176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800080"/>
              </a:buClr>
              <a:buSzPct val="90000"/>
              <a:buFont typeface="Wingdings" pitchFamily="2" charset="2"/>
              <a:buChar char="n"/>
              <a:defRPr kumimoji="1" sz="2800" b="1">
                <a:solidFill>
                  <a:schemeClr val="bg2"/>
                </a:solidFill>
                <a:latin typeface="Calibri" pitchFamily="34" charset="0"/>
                <a:ea typeface="+mn-ea"/>
                <a:cs typeface="+mn-cs"/>
              </a:defRPr>
            </a:lvl1pPr>
            <a:lvl2pPr marL="742950" indent="-285750" algn="l" rtl="0" eaLnBrk="1" fontAlgn="base" hangingPunct="1">
              <a:spcBef>
                <a:spcPct val="20000"/>
              </a:spcBef>
              <a:spcAft>
                <a:spcPct val="0"/>
              </a:spcAft>
              <a:buClr>
                <a:srgbClr val="800080"/>
              </a:buClr>
              <a:buFont typeface="Wingdings" pitchFamily="2" charset="2"/>
              <a:buChar char="l"/>
              <a:defRPr kumimoji="1" sz="2400" b="1">
                <a:solidFill>
                  <a:schemeClr val="bg2"/>
                </a:solidFill>
                <a:latin typeface="Calibri" pitchFamily="34" charset="0"/>
              </a:defRPr>
            </a:lvl2pPr>
            <a:lvl3pPr marL="1143000" indent="-228600" algn="l" rtl="0" eaLnBrk="1" fontAlgn="base" hangingPunct="1">
              <a:spcBef>
                <a:spcPct val="20000"/>
              </a:spcBef>
              <a:spcAft>
                <a:spcPct val="0"/>
              </a:spcAft>
              <a:buClr>
                <a:srgbClr val="800080"/>
              </a:buClr>
              <a:buFont typeface="Wingdings" pitchFamily="2" charset="2"/>
              <a:buChar char="w"/>
              <a:defRPr kumimoji="1" sz="2000" b="1">
                <a:solidFill>
                  <a:schemeClr val="bg2"/>
                </a:solidFill>
                <a:latin typeface="Calibri" pitchFamily="34" charset="0"/>
              </a:defRPr>
            </a:lvl3pPr>
            <a:lvl4pPr marL="1600200" indent="-228600" algn="l" rtl="0" eaLnBrk="1" fontAlgn="base" hangingPunct="1">
              <a:spcBef>
                <a:spcPct val="20000"/>
              </a:spcBef>
              <a:spcAft>
                <a:spcPct val="0"/>
              </a:spcAft>
              <a:buClr>
                <a:srgbClr val="FF9900"/>
              </a:buClr>
              <a:buFont typeface="Wingdings" pitchFamily="2" charset="2"/>
              <a:defRPr kumimoji="1" sz="2000" b="1">
                <a:solidFill>
                  <a:srgbClr val="017898"/>
                </a:solidFill>
                <a:latin typeface="+mn-lt"/>
              </a:defRPr>
            </a:lvl4pPr>
            <a:lvl5pPr marL="20574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5pPr>
            <a:lvl6pPr marL="25146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6pPr>
            <a:lvl7pPr marL="29718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7pPr>
            <a:lvl8pPr marL="34290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8pPr>
            <a:lvl9pPr marL="38862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9pPr>
          </a:lstStyle>
          <a:p>
            <a:pPr marL="538163" lvl="1" indent="-358775">
              <a:spcBef>
                <a:spcPts val="0"/>
              </a:spcBef>
            </a:pPr>
            <a:endParaRPr lang="en-US" sz="2100" kern="0" dirty="0"/>
          </a:p>
        </p:txBody>
      </p:sp>
      <p:sp>
        <p:nvSpPr>
          <p:cNvPr id="15" name="Content Placeholder 1"/>
          <p:cNvSpPr txBox="1">
            <a:spLocks/>
          </p:cNvSpPr>
          <p:nvPr/>
        </p:nvSpPr>
        <p:spPr bwMode="auto">
          <a:xfrm>
            <a:off x="233081" y="1320429"/>
            <a:ext cx="6032807" cy="518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800080"/>
              </a:buClr>
              <a:buSzPct val="90000"/>
              <a:buFont typeface="Wingdings" pitchFamily="2" charset="2"/>
              <a:buChar char="n"/>
              <a:defRPr kumimoji="1" sz="2800" b="1">
                <a:solidFill>
                  <a:schemeClr val="bg2"/>
                </a:solidFill>
                <a:latin typeface="Calibri" pitchFamily="34" charset="0"/>
                <a:ea typeface="+mn-ea"/>
                <a:cs typeface="+mn-cs"/>
              </a:defRPr>
            </a:lvl1pPr>
            <a:lvl2pPr marL="742950" indent="-285750" algn="l" rtl="0" eaLnBrk="1" fontAlgn="base" hangingPunct="1">
              <a:spcBef>
                <a:spcPct val="20000"/>
              </a:spcBef>
              <a:spcAft>
                <a:spcPct val="0"/>
              </a:spcAft>
              <a:buClr>
                <a:srgbClr val="800080"/>
              </a:buClr>
              <a:buFont typeface="Wingdings" pitchFamily="2" charset="2"/>
              <a:buChar char="l"/>
              <a:defRPr kumimoji="1" sz="2400" b="1">
                <a:solidFill>
                  <a:schemeClr val="bg2"/>
                </a:solidFill>
                <a:latin typeface="Calibri" pitchFamily="34" charset="0"/>
              </a:defRPr>
            </a:lvl2pPr>
            <a:lvl3pPr marL="1143000" indent="-228600" algn="l" rtl="0" eaLnBrk="1" fontAlgn="base" hangingPunct="1">
              <a:spcBef>
                <a:spcPct val="20000"/>
              </a:spcBef>
              <a:spcAft>
                <a:spcPct val="0"/>
              </a:spcAft>
              <a:buClr>
                <a:srgbClr val="800080"/>
              </a:buClr>
              <a:buFont typeface="Wingdings" pitchFamily="2" charset="2"/>
              <a:buChar char="w"/>
              <a:defRPr kumimoji="1" sz="2000" b="1">
                <a:solidFill>
                  <a:schemeClr val="bg2"/>
                </a:solidFill>
                <a:latin typeface="Calibri" pitchFamily="34" charset="0"/>
              </a:defRPr>
            </a:lvl3pPr>
            <a:lvl4pPr marL="1600200" indent="-228600" algn="l" rtl="0" eaLnBrk="1" fontAlgn="base" hangingPunct="1">
              <a:spcBef>
                <a:spcPct val="20000"/>
              </a:spcBef>
              <a:spcAft>
                <a:spcPct val="0"/>
              </a:spcAft>
              <a:buClr>
                <a:srgbClr val="FF9900"/>
              </a:buClr>
              <a:buFont typeface="Wingdings" pitchFamily="2" charset="2"/>
              <a:defRPr kumimoji="1" sz="2000" b="1">
                <a:solidFill>
                  <a:srgbClr val="017898"/>
                </a:solidFill>
                <a:latin typeface="+mn-lt"/>
              </a:defRPr>
            </a:lvl4pPr>
            <a:lvl5pPr marL="20574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5pPr>
            <a:lvl6pPr marL="25146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6pPr>
            <a:lvl7pPr marL="29718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7pPr>
            <a:lvl8pPr marL="34290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8pPr>
            <a:lvl9pPr marL="38862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9pPr>
          </a:lstStyle>
          <a:p>
            <a:pPr lvl="0"/>
            <a:r>
              <a:rPr lang="en-GB" sz="2400" dirty="0"/>
              <a:t>B</a:t>
            </a:r>
            <a:r>
              <a:rPr lang="en-GB" sz="2400" dirty="0" smtClean="0"/>
              <a:t>affled </a:t>
            </a:r>
            <a:r>
              <a:rPr lang="en-GB" sz="2400" dirty="0"/>
              <a:t>TCV divertor increases the divertor neutral pressure and extends the detached regime, confirming model predictions. </a:t>
            </a:r>
            <a:endParaRPr lang="en-GB" sz="2400" dirty="0" smtClean="0"/>
          </a:p>
          <a:p>
            <a:pPr lvl="0"/>
            <a:r>
              <a:rPr lang="en-US" sz="2400" dirty="0"/>
              <a:t>Small ELM scenarios on AUG and TCV : Importance of magnetic shear at </a:t>
            </a:r>
            <a:r>
              <a:rPr lang="en-US" sz="2400" dirty="0" err="1"/>
              <a:t>Separatrix</a:t>
            </a:r>
            <a:r>
              <a:rPr lang="en-US" sz="2400" dirty="0"/>
              <a:t> </a:t>
            </a:r>
            <a:endParaRPr lang="en-GB" sz="2400"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219" y="242439"/>
            <a:ext cx="1038899" cy="692599"/>
          </a:xfrm>
          <a:prstGeom prst="rect">
            <a:avLst/>
          </a:prstGeom>
        </p:spPr>
      </p:pic>
      <p:pic>
        <p:nvPicPr>
          <p:cNvPr id="11" name="Picture 10">
            <a:extLst>
              <a:ext uri="{FF2B5EF4-FFF2-40B4-BE49-F238E27FC236}">
                <a16:creationId xmlns:a16="http://schemas.microsoft.com/office/drawing/2014/main" xmlns="" id="{64A3FE2E-D8E3-0943-BFDB-89E74E45B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842" y="1320429"/>
            <a:ext cx="3089079" cy="4987994"/>
          </a:xfrm>
          <a:prstGeom prst="rect">
            <a:avLst/>
          </a:prstGeom>
        </p:spPr>
      </p:pic>
      <p:pic>
        <p:nvPicPr>
          <p:cNvPr id="12" name="Grafik 16">
            <a:extLst>
              <a:ext uri="{FF2B5EF4-FFF2-40B4-BE49-F238E27FC236}">
                <a16:creationId xmlns:a16="http://schemas.microsoft.com/office/drawing/2014/main" xmlns="" id="{981217C9-0233-48C9-8EDA-DCF5C29B9445}"/>
              </a:ext>
            </a:extLst>
          </p:cNvPr>
          <p:cNvPicPr>
            <a:picLocks noChangeAspect="1"/>
          </p:cNvPicPr>
          <p:nvPr/>
        </p:nvPicPr>
        <p:blipFill rotWithShape="1">
          <a:blip r:embed="rId4"/>
          <a:srcRect l="11008" t="8314" r="41496" b="8509"/>
          <a:stretch/>
        </p:blipFill>
        <p:spPr>
          <a:xfrm>
            <a:off x="1457122" y="3719760"/>
            <a:ext cx="1411153" cy="2472488"/>
          </a:xfrm>
          <a:prstGeom prst="rect">
            <a:avLst/>
          </a:prstGeom>
        </p:spPr>
      </p:pic>
      <p:pic>
        <p:nvPicPr>
          <p:cNvPr id="13" name="Grafik 22">
            <a:extLst>
              <a:ext uri="{FF2B5EF4-FFF2-40B4-BE49-F238E27FC236}">
                <a16:creationId xmlns:a16="http://schemas.microsoft.com/office/drawing/2014/main" xmlns="" id="{89AEC93F-42AA-4B3F-AB4E-AF444A1081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277752" y="3814331"/>
            <a:ext cx="590523" cy="525168"/>
          </a:xfrm>
          <a:prstGeom prst="rect">
            <a:avLst/>
          </a:prstGeom>
        </p:spPr>
      </p:pic>
      <p:pic>
        <p:nvPicPr>
          <p:cNvPr id="14" name="Grafik 17">
            <a:extLst>
              <a:ext uri="{FF2B5EF4-FFF2-40B4-BE49-F238E27FC236}">
                <a16:creationId xmlns:a16="http://schemas.microsoft.com/office/drawing/2014/main" xmlns="" id="{90C45EEC-918D-4141-9A80-32D1309F0ECD}"/>
              </a:ext>
            </a:extLst>
          </p:cNvPr>
          <p:cNvPicPr>
            <a:picLocks noChangeAspect="1"/>
          </p:cNvPicPr>
          <p:nvPr/>
        </p:nvPicPr>
        <p:blipFill rotWithShape="1">
          <a:blip r:embed="rId4"/>
          <a:srcRect l="61570" t="8135" r="7751" b="8911"/>
          <a:stretch/>
        </p:blipFill>
        <p:spPr>
          <a:xfrm>
            <a:off x="3970895" y="3667281"/>
            <a:ext cx="933382" cy="2524967"/>
          </a:xfrm>
          <a:prstGeom prst="rect">
            <a:avLst/>
          </a:prstGeom>
        </p:spPr>
      </p:pic>
      <p:pic>
        <p:nvPicPr>
          <p:cNvPr id="16" name="Picture 5">
            <a:extLst>
              <a:ext uri="{FF2B5EF4-FFF2-40B4-BE49-F238E27FC236}">
                <a16:creationId xmlns:a16="http://schemas.microsoft.com/office/drawing/2014/main" xmlns="" id="{E3C32E93-28F1-4FCF-A8FF-C6A358F12D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9486" y="4070292"/>
            <a:ext cx="763494" cy="330429"/>
          </a:xfrm>
          <a:prstGeom prst="rect">
            <a:avLst/>
          </a:prstGeom>
          <a:ln w="3175">
            <a:solidFill>
              <a:srgbClr val="EF3B3C"/>
            </a:solidFill>
          </a:ln>
        </p:spPr>
      </p:pic>
    </p:spTree>
    <p:extLst>
      <p:ext uri="{BB962C8B-B14F-4D97-AF65-F5344CB8AC3E}">
        <p14:creationId xmlns:p14="http://schemas.microsoft.com/office/powerpoint/2010/main" val="722861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 y="325438"/>
            <a:ext cx="7523919" cy="609600"/>
          </a:xfrm>
        </p:spPr>
        <p:txBody>
          <a:bodyPr/>
          <a:lstStyle/>
          <a:p>
            <a:r>
              <a:rPr lang="en-GB" dirty="0"/>
              <a:t>Key physics achievements</a:t>
            </a:r>
          </a:p>
        </p:txBody>
      </p:sp>
      <p:sp>
        <p:nvSpPr>
          <p:cNvPr id="5" name="Content Placeholder 1"/>
          <p:cNvSpPr txBox="1">
            <a:spLocks/>
          </p:cNvSpPr>
          <p:nvPr/>
        </p:nvSpPr>
        <p:spPr bwMode="auto">
          <a:xfrm>
            <a:off x="233081" y="5084803"/>
            <a:ext cx="8910918" cy="176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800080"/>
              </a:buClr>
              <a:buSzPct val="90000"/>
              <a:buFont typeface="Wingdings" pitchFamily="2" charset="2"/>
              <a:buChar char="n"/>
              <a:defRPr kumimoji="1" sz="2800" b="1">
                <a:solidFill>
                  <a:schemeClr val="bg2"/>
                </a:solidFill>
                <a:latin typeface="Calibri" pitchFamily="34" charset="0"/>
                <a:ea typeface="+mn-ea"/>
                <a:cs typeface="+mn-cs"/>
              </a:defRPr>
            </a:lvl1pPr>
            <a:lvl2pPr marL="742950" indent="-285750" algn="l" rtl="0" eaLnBrk="1" fontAlgn="base" hangingPunct="1">
              <a:spcBef>
                <a:spcPct val="20000"/>
              </a:spcBef>
              <a:spcAft>
                <a:spcPct val="0"/>
              </a:spcAft>
              <a:buClr>
                <a:srgbClr val="800080"/>
              </a:buClr>
              <a:buFont typeface="Wingdings" pitchFamily="2" charset="2"/>
              <a:buChar char="l"/>
              <a:defRPr kumimoji="1" sz="2400" b="1">
                <a:solidFill>
                  <a:schemeClr val="bg2"/>
                </a:solidFill>
                <a:latin typeface="Calibri" pitchFamily="34" charset="0"/>
              </a:defRPr>
            </a:lvl2pPr>
            <a:lvl3pPr marL="1143000" indent="-228600" algn="l" rtl="0" eaLnBrk="1" fontAlgn="base" hangingPunct="1">
              <a:spcBef>
                <a:spcPct val="20000"/>
              </a:spcBef>
              <a:spcAft>
                <a:spcPct val="0"/>
              </a:spcAft>
              <a:buClr>
                <a:srgbClr val="800080"/>
              </a:buClr>
              <a:buFont typeface="Wingdings" pitchFamily="2" charset="2"/>
              <a:buChar char="w"/>
              <a:defRPr kumimoji="1" sz="2000" b="1">
                <a:solidFill>
                  <a:schemeClr val="bg2"/>
                </a:solidFill>
                <a:latin typeface="Calibri" pitchFamily="34" charset="0"/>
              </a:defRPr>
            </a:lvl3pPr>
            <a:lvl4pPr marL="1600200" indent="-228600" algn="l" rtl="0" eaLnBrk="1" fontAlgn="base" hangingPunct="1">
              <a:spcBef>
                <a:spcPct val="20000"/>
              </a:spcBef>
              <a:spcAft>
                <a:spcPct val="0"/>
              </a:spcAft>
              <a:buClr>
                <a:srgbClr val="FF9900"/>
              </a:buClr>
              <a:buFont typeface="Wingdings" pitchFamily="2" charset="2"/>
              <a:defRPr kumimoji="1" sz="2000" b="1">
                <a:solidFill>
                  <a:srgbClr val="017898"/>
                </a:solidFill>
                <a:latin typeface="+mn-lt"/>
              </a:defRPr>
            </a:lvl4pPr>
            <a:lvl5pPr marL="20574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5pPr>
            <a:lvl6pPr marL="25146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6pPr>
            <a:lvl7pPr marL="29718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7pPr>
            <a:lvl8pPr marL="34290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8pPr>
            <a:lvl9pPr marL="38862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9pPr>
          </a:lstStyle>
          <a:p>
            <a:pPr marL="538163" lvl="1" indent="-358775">
              <a:spcBef>
                <a:spcPts val="0"/>
              </a:spcBef>
            </a:pPr>
            <a:endParaRPr lang="en-US" sz="2100" kern="0" dirty="0"/>
          </a:p>
        </p:txBody>
      </p:sp>
      <p:sp>
        <p:nvSpPr>
          <p:cNvPr id="15" name="Content Placeholder 1"/>
          <p:cNvSpPr txBox="1">
            <a:spLocks/>
          </p:cNvSpPr>
          <p:nvPr/>
        </p:nvSpPr>
        <p:spPr bwMode="auto">
          <a:xfrm>
            <a:off x="233081" y="1435822"/>
            <a:ext cx="4587284" cy="482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800080"/>
              </a:buClr>
              <a:buSzPct val="90000"/>
              <a:buFont typeface="Wingdings" pitchFamily="2" charset="2"/>
              <a:buChar char="n"/>
              <a:defRPr kumimoji="1" sz="2800" b="1">
                <a:solidFill>
                  <a:schemeClr val="bg2"/>
                </a:solidFill>
                <a:latin typeface="Calibri" pitchFamily="34" charset="0"/>
                <a:ea typeface="+mn-ea"/>
                <a:cs typeface="+mn-cs"/>
              </a:defRPr>
            </a:lvl1pPr>
            <a:lvl2pPr marL="742950" indent="-285750" algn="l" rtl="0" eaLnBrk="1" fontAlgn="base" hangingPunct="1">
              <a:spcBef>
                <a:spcPct val="20000"/>
              </a:spcBef>
              <a:spcAft>
                <a:spcPct val="0"/>
              </a:spcAft>
              <a:buClr>
                <a:srgbClr val="800080"/>
              </a:buClr>
              <a:buFont typeface="Wingdings" pitchFamily="2" charset="2"/>
              <a:buChar char="l"/>
              <a:defRPr kumimoji="1" sz="2400" b="1">
                <a:solidFill>
                  <a:schemeClr val="bg2"/>
                </a:solidFill>
                <a:latin typeface="Calibri" pitchFamily="34" charset="0"/>
              </a:defRPr>
            </a:lvl2pPr>
            <a:lvl3pPr marL="1143000" indent="-228600" algn="l" rtl="0" eaLnBrk="1" fontAlgn="base" hangingPunct="1">
              <a:spcBef>
                <a:spcPct val="20000"/>
              </a:spcBef>
              <a:spcAft>
                <a:spcPct val="0"/>
              </a:spcAft>
              <a:buClr>
                <a:srgbClr val="800080"/>
              </a:buClr>
              <a:buFont typeface="Wingdings" pitchFamily="2" charset="2"/>
              <a:buChar char="w"/>
              <a:defRPr kumimoji="1" sz="2000" b="1">
                <a:solidFill>
                  <a:schemeClr val="bg2"/>
                </a:solidFill>
                <a:latin typeface="Calibri" pitchFamily="34" charset="0"/>
              </a:defRPr>
            </a:lvl3pPr>
            <a:lvl4pPr marL="1600200" indent="-228600" algn="l" rtl="0" eaLnBrk="1" fontAlgn="base" hangingPunct="1">
              <a:spcBef>
                <a:spcPct val="20000"/>
              </a:spcBef>
              <a:spcAft>
                <a:spcPct val="0"/>
              </a:spcAft>
              <a:buClr>
                <a:srgbClr val="FF9900"/>
              </a:buClr>
              <a:buFont typeface="Wingdings" pitchFamily="2" charset="2"/>
              <a:defRPr kumimoji="1" sz="2000" b="1">
                <a:solidFill>
                  <a:srgbClr val="017898"/>
                </a:solidFill>
                <a:latin typeface="+mn-lt"/>
              </a:defRPr>
            </a:lvl4pPr>
            <a:lvl5pPr marL="20574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5pPr>
            <a:lvl6pPr marL="25146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6pPr>
            <a:lvl7pPr marL="29718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7pPr>
            <a:lvl8pPr marL="34290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8pPr>
            <a:lvl9pPr marL="38862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9pPr>
          </a:lstStyle>
          <a:p>
            <a:r>
              <a:rPr lang="en-GB" sz="2400" dirty="0"/>
              <a:t>Mitigation of disruptions a critical issue for </a:t>
            </a:r>
            <a:r>
              <a:rPr lang="en-GB" sz="2400" dirty="0" smtClean="0"/>
              <a:t>ITER</a:t>
            </a:r>
            <a:endParaRPr lang="en-GB" sz="2400" kern="0" dirty="0" smtClean="0"/>
          </a:p>
          <a:p>
            <a:pPr marL="312738" indent="-357188">
              <a:spcBef>
                <a:spcPts val="300"/>
              </a:spcBef>
            </a:pPr>
            <a:r>
              <a:rPr lang="en-GB" sz="2400" kern="0" dirty="0"/>
              <a:t>F</a:t>
            </a:r>
            <a:r>
              <a:rPr lang="en-GB" sz="2400" kern="0" dirty="0" smtClean="0"/>
              <a:t>ramework agreement between 4 CTP partners to design, construct, install and operate ITER relevant hardware on JET</a:t>
            </a:r>
          </a:p>
          <a:p>
            <a:pPr marL="312738" indent="-357188">
              <a:spcBef>
                <a:spcPts val="300"/>
              </a:spcBef>
            </a:pPr>
            <a:r>
              <a:rPr lang="en-GB" sz="2400" dirty="0"/>
              <a:t>Successful </a:t>
            </a:r>
            <a:r>
              <a:rPr lang="en-GB" sz="2400" dirty="0"/>
              <a:t>Shattered Pellet Injection </a:t>
            </a:r>
            <a:r>
              <a:rPr lang="en-GB" sz="2400" dirty="0"/>
              <a:t>commissioning and operation on </a:t>
            </a:r>
            <a:r>
              <a:rPr lang="en-GB" sz="2400" dirty="0" smtClean="0"/>
              <a:t>JET</a:t>
            </a:r>
          </a:p>
          <a:p>
            <a:pPr marL="712788" lvl="1" indent="-357188">
              <a:spcBef>
                <a:spcPts val="300"/>
              </a:spcBef>
            </a:pPr>
            <a:r>
              <a:rPr lang="en-GB" sz="2000" kern="0" dirty="0" smtClean="0"/>
              <a:t>First </a:t>
            </a:r>
            <a:r>
              <a:rPr lang="en-GB" sz="2000" kern="0" dirty="0"/>
              <a:t>injection in Plasma </a:t>
            </a:r>
            <a:r>
              <a:rPr lang="en-GB" sz="2000" kern="0" dirty="0" smtClean="0"/>
              <a:t>06/07/2019</a:t>
            </a:r>
          </a:p>
          <a:p>
            <a:pPr marL="712788" lvl="1" indent="-357188">
              <a:spcBef>
                <a:spcPts val="300"/>
              </a:spcBef>
            </a:pPr>
            <a:r>
              <a:rPr lang="en-GB" sz="2000" kern="0" dirty="0" smtClean="0"/>
              <a:t>First </a:t>
            </a:r>
            <a:r>
              <a:rPr lang="en-GB" sz="2000" kern="0" dirty="0"/>
              <a:t>runaway beam mitigated with SPI on 10/09/2019</a:t>
            </a:r>
            <a:endParaRPr lang="en-GB" sz="2000" kern="0" dirty="0" smtClean="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2095" y="254079"/>
            <a:ext cx="1038899" cy="692599"/>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0995" t="-2829" r="-2539" b="2829"/>
          <a:stretch/>
        </p:blipFill>
        <p:spPr>
          <a:xfrm>
            <a:off x="6480994" y="283938"/>
            <a:ext cx="1201675" cy="632882"/>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879" y="331792"/>
            <a:ext cx="1155095" cy="537172"/>
          </a:xfrm>
          <a:prstGeom prst="rect">
            <a:avLst/>
          </a:prstGeom>
        </p:spPr>
      </p:pic>
      <p:pic>
        <p:nvPicPr>
          <p:cNvPr id="21" name="Picture 20"/>
          <p:cNvPicPr>
            <a:picLocks noChangeAspect="1"/>
          </p:cNvPicPr>
          <p:nvPr/>
        </p:nvPicPr>
        <p:blipFill>
          <a:blip r:embed="rId5"/>
          <a:stretch>
            <a:fillRect/>
          </a:stretch>
        </p:blipFill>
        <p:spPr>
          <a:xfrm>
            <a:off x="4688540" y="1763682"/>
            <a:ext cx="4324542" cy="324340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542909" y="5162517"/>
            <a:ext cx="3561363" cy="830997"/>
          </a:xfrm>
          <a:prstGeom prst="rect">
            <a:avLst/>
          </a:prstGeom>
        </p:spPr>
        <p:txBody>
          <a:bodyPr wrap="square">
            <a:spAutoFit/>
          </a:bodyPr>
          <a:lstStyle/>
          <a:p>
            <a:r>
              <a:rPr lang="en-GB" dirty="0"/>
              <a:t>JET Shattered Pellet </a:t>
            </a:r>
            <a:r>
              <a:rPr lang="en-GB" dirty="0" smtClean="0"/>
              <a:t>Injection System </a:t>
            </a:r>
            <a:endParaRPr lang="en-US" dirty="0"/>
          </a:p>
        </p:txBody>
      </p:sp>
    </p:spTree>
    <p:extLst>
      <p:ext uri="{BB962C8B-B14F-4D97-AF65-F5344CB8AC3E}">
        <p14:creationId xmlns:p14="http://schemas.microsoft.com/office/powerpoint/2010/main" val="269492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 y="325438"/>
            <a:ext cx="7523919" cy="609600"/>
          </a:xfrm>
        </p:spPr>
        <p:txBody>
          <a:bodyPr/>
          <a:lstStyle/>
          <a:p>
            <a:r>
              <a:rPr lang="en-GB" dirty="0"/>
              <a:t>Key physics achievements</a:t>
            </a:r>
          </a:p>
        </p:txBody>
      </p:sp>
      <p:sp>
        <p:nvSpPr>
          <p:cNvPr id="5" name="Content Placeholder 1"/>
          <p:cNvSpPr txBox="1">
            <a:spLocks/>
          </p:cNvSpPr>
          <p:nvPr/>
        </p:nvSpPr>
        <p:spPr bwMode="auto">
          <a:xfrm>
            <a:off x="233081" y="5084803"/>
            <a:ext cx="8910918" cy="176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800080"/>
              </a:buClr>
              <a:buSzPct val="90000"/>
              <a:buFont typeface="Wingdings" pitchFamily="2" charset="2"/>
              <a:buChar char="n"/>
              <a:defRPr kumimoji="1" sz="2800" b="1">
                <a:solidFill>
                  <a:schemeClr val="bg2"/>
                </a:solidFill>
                <a:latin typeface="Calibri" pitchFamily="34" charset="0"/>
                <a:ea typeface="+mn-ea"/>
                <a:cs typeface="+mn-cs"/>
              </a:defRPr>
            </a:lvl1pPr>
            <a:lvl2pPr marL="742950" indent="-285750" algn="l" rtl="0" eaLnBrk="1" fontAlgn="base" hangingPunct="1">
              <a:spcBef>
                <a:spcPct val="20000"/>
              </a:spcBef>
              <a:spcAft>
                <a:spcPct val="0"/>
              </a:spcAft>
              <a:buClr>
                <a:srgbClr val="800080"/>
              </a:buClr>
              <a:buFont typeface="Wingdings" pitchFamily="2" charset="2"/>
              <a:buChar char="l"/>
              <a:defRPr kumimoji="1" sz="2400" b="1">
                <a:solidFill>
                  <a:schemeClr val="bg2"/>
                </a:solidFill>
                <a:latin typeface="Calibri" pitchFamily="34" charset="0"/>
              </a:defRPr>
            </a:lvl2pPr>
            <a:lvl3pPr marL="1143000" indent="-228600" algn="l" rtl="0" eaLnBrk="1" fontAlgn="base" hangingPunct="1">
              <a:spcBef>
                <a:spcPct val="20000"/>
              </a:spcBef>
              <a:spcAft>
                <a:spcPct val="0"/>
              </a:spcAft>
              <a:buClr>
                <a:srgbClr val="800080"/>
              </a:buClr>
              <a:buFont typeface="Wingdings" pitchFamily="2" charset="2"/>
              <a:buChar char="w"/>
              <a:defRPr kumimoji="1" sz="2000" b="1">
                <a:solidFill>
                  <a:schemeClr val="bg2"/>
                </a:solidFill>
                <a:latin typeface="Calibri" pitchFamily="34" charset="0"/>
              </a:defRPr>
            </a:lvl3pPr>
            <a:lvl4pPr marL="1600200" indent="-228600" algn="l" rtl="0" eaLnBrk="1" fontAlgn="base" hangingPunct="1">
              <a:spcBef>
                <a:spcPct val="20000"/>
              </a:spcBef>
              <a:spcAft>
                <a:spcPct val="0"/>
              </a:spcAft>
              <a:buClr>
                <a:srgbClr val="FF9900"/>
              </a:buClr>
              <a:buFont typeface="Wingdings" pitchFamily="2" charset="2"/>
              <a:defRPr kumimoji="1" sz="2000" b="1">
                <a:solidFill>
                  <a:srgbClr val="017898"/>
                </a:solidFill>
                <a:latin typeface="+mn-lt"/>
              </a:defRPr>
            </a:lvl4pPr>
            <a:lvl5pPr marL="20574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5pPr>
            <a:lvl6pPr marL="25146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6pPr>
            <a:lvl7pPr marL="29718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7pPr>
            <a:lvl8pPr marL="34290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8pPr>
            <a:lvl9pPr marL="38862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9pPr>
          </a:lstStyle>
          <a:p>
            <a:pPr marL="538163" lvl="1" indent="-358775">
              <a:spcBef>
                <a:spcPts val="0"/>
              </a:spcBef>
            </a:pPr>
            <a:endParaRPr lang="en-US" sz="2100" kern="0" dirty="0"/>
          </a:p>
        </p:txBody>
      </p:sp>
      <p:sp>
        <p:nvSpPr>
          <p:cNvPr id="15" name="Content Placeholder 1"/>
          <p:cNvSpPr txBox="1">
            <a:spLocks/>
          </p:cNvSpPr>
          <p:nvPr/>
        </p:nvSpPr>
        <p:spPr bwMode="auto">
          <a:xfrm>
            <a:off x="233081" y="1365947"/>
            <a:ext cx="6247913" cy="518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800080"/>
              </a:buClr>
              <a:buSzPct val="90000"/>
              <a:buFont typeface="Wingdings" pitchFamily="2" charset="2"/>
              <a:buChar char="n"/>
              <a:defRPr kumimoji="1" sz="2800" b="1">
                <a:solidFill>
                  <a:schemeClr val="bg2"/>
                </a:solidFill>
                <a:latin typeface="Calibri" pitchFamily="34" charset="0"/>
                <a:ea typeface="+mn-ea"/>
                <a:cs typeface="+mn-cs"/>
              </a:defRPr>
            </a:lvl1pPr>
            <a:lvl2pPr marL="742950" indent="-285750" algn="l" rtl="0" eaLnBrk="1" fontAlgn="base" hangingPunct="1">
              <a:spcBef>
                <a:spcPct val="20000"/>
              </a:spcBef>
              <a:spcAft>
                <a:spcPct val="0"/>
              </a:spcAft>
              <a:buClr>
                <a:srgbClr val="800080"/>
              </a:buClr>
              <a:buFont typeface="Wingdings" pitchFamily="2" charset="2"/>
              <a:buChar char="l"/>
              <a:defRPr kumimoji="1" sz="2400" b="1">
                <a:solidFill>
                  <a:schemeClr val="bg2"/>
                </a:solidFill>
                <a:latin typeface="Calibri" pitchFamily="34" charset="0"/>
              </a:defRPr>
            </a:lvl2pPr>
            <a:lvl3pPr marL="1143000" indent="-228600" algn="l" rtl="0" eaLnBrk="1" fontAlgn="base" hangingPunct="1">
              <a:spcBef>
                <a:spcPct val="20000"/>
              </a:spcBef>
              <a:spcAft>
                <a:spcPct val="0"/>
              </a:spcAft>
              <a:buClr>
                <a:srgbClr val="800080"/>
              </a:buClr>
              <a:buFont typeface="Wingdings" pitchFamily="2" charset="2"/>
              <a:buChar char="w"/>
              <a:defRPr kumimoji="1" sz="2000" b="1">
                <a:solidFill>
                  <a:schemeClr val="bg2"/>
                </a:solidFill>
                <a:latin typeface="Calibri" pitchFamily="34" charset="0"/>
              </a:defRPr>
            </a:lvl3pPr>
            <a:lvl4pPr marL="1600200" indent="-228600" algn="l" rtl="0" eaLnBrk="1" fontAlgn="base" hangingPunct="1">
              <a:spcBef>
                <a:spcPct val="20000"/>
              </a:spcBef>
              <a:spcAft>
                <a:spcPct val="0"/>
              </a:spcAft>
              <a:buClr>
                <a:srgbClr val="FF9900"/>
              </a:buClr>
              <a:buFont typeface="Wingdings" pitchFamily="2" charset="2"/>
              <a:defRPr kumimoji="1" sz="2000" b="1">
                <a:solidFill>
                  <a:srgbClr val="017898"/>
                </a:solidFill>
                <a:latin typeface="+mn-lt"/>
              </a:defRPr>
            </a:lvl4pPr>
            <a:lvl5pPr marL="20574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5pPr>
            <a:lvl6pPr marL="25146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6pPr>
            <a:lvl7pPr marL="29718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7pPr>
            <a:lvl8pPr marL="34290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8pPr>
            <a:lvl9pPr marL="3886200" indent="-228600" algn="l" rtl="0" eaLnBrk="1" fontAlgn="base" hangingPunct="1">
              <a:spcBef>
                <a:spcPct val="20000"/>
              </a:spcBef>
              <a:spcAft>
                <a:spcPct val="0"/>
              </a:spcAft>
              <a:buClr>
                <a:srgbClr val="FF9900"/>
              </a:buClr>
              <a:buFont typeface="Wingdings" pitchFamily="2" charset="2"/>
              <a:buChar char=""/>
              <a:defRPr kumimoji="1" sz="2000" b="1">
                <a:solidFill>
                  <a:srgbClr val="017898"/>
                </a:solidFill>
                <a:latin typeface="+mn-lt"/>
              </a:defRPr>
            </a:lvl9pPr>
          </a:lstStyle>
          <a:p>
            <a:pPr lvl="0"/>
            <a:r>
              <a:rPr lang="en-GB" sz="2400" dirty="0" smtClean="0"/>
              <a:t>A </a:t>
            </a:r>
            <a:r>
              <a:rPr lang="en-GB" sz="2400" dirty="0"/>
              <a:t>large amount of data has already been collected for ITER with dedicated JET experiments</a:t>
            </a:r>
          </a:p>
          <a:p>
            <a:pPr lvl="0"/>
            <a:r>
              <a:rPr lang="en-GB" sz="2400" dirty="0"/>
              <a:t>The results are preliminary and will require detailed analysis </a:t>
            </a:r>
          </a:p>
          <a:p>
            <a:pPr lvl="0"/>
            <a:r>
              <a:rPr lang="en-GB" sz="2400" dirty="0"/>
              <a:t>Run-away suppression with shattered pellet demonstrated</a:t>
            </a:r>
          </a:p>
          <a:p>
            <a:pPr lvl="0"/>
            <a:r>
              <a:rPr lang="en-GB" sz="2400" dirty="0"/>
              <a:t>Unexpected result with the 12mm D2 shattered leading  to suppression of fast electrons: </a:t>
            </a:r>
          </a:p>
          <a:p>
            <a:pPr lvl="0"/>
            <a:r>
              <a:rPr lang="en-GB" sz="2400" dirty="0" smtClean="0"/>
              <a:t>Thermal </a:t>
            </a:r>
            <a:r>
              <a:rPr lang="en-GB" sz="2400" dirty="0"/>
              <a:t>load mitigated with SPI and analysis of mitigation of radiation asymmetry </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2095" y="254079"/>
            <a:ext cx="1038899" cy="692599"/>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0995" t="-2829" r="-2539" b="2829"/>
          <a:stretch/>
        </p:blipFill>
        <p:spPr>
          <a:xfrm>
            <a:off x="6480994" y="283938"/>
            <a:ext cx="1201675" cy="632882"/>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879" y="331792"/>
            <a:ext cx="1155095" cy="537172"/>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58274" t="12505" r="13539" b="3985"/>
          <a:stretch/>
        </p:blipFill>
        <p:spPr>
          <a:xfrm>
            <a:off x="6480994" y="2930925"/>
            <a:ext cx="2362334" cy="3035929"/>
          </a:xfrm>
          <a:prstGeom prst="rect">
            <a:avLst/>
          </a:prstGeom>
        </p:spPr>
      </p:pic>
      <p:sp>
        <p:nvSpPr>
          <p:cNvPr id="2" name="Rectangle 1"/>
          <p:cNvSpPr/>
          <p:nvPr/>
        </p:nvSpPr>
        <p:spPr>
          <a:xfrm>
            <a:off x="6480994" y="1264043"/>
            <a:ext cx="2825578" cy="1569660"/>
          </a:xfrm>
          <a:prstGeom prst="rect">
            <a:avLst/>
          </a:prstGeom>
        </p:spPr>
        <p:txBody>
          <a:bodyPr wrap="square">
            <a:spAutoFit/>
          </a:bodyPr>
          <a:lstStyle/>
          <a:p>
            <a:r>
              <a:rPr lang="en-GB" dirty="0" smtClean="0"/>
              <a:t>Image of JET </a:t>
            </a:r>
            <a:r>
              <a:rPr lang="en-GB" dirty="0"/>
              <a:t>Shattered Pellet </a:t>
            </a:r>
            <a:r>
              <a:rPr lang="en-GB" dirty="0" smtClean="0"/>
              <a:t>Injection mitigated disruption</a:t>
            </a:r>
            <a:endParaRPr lang="en-US" dirty="0"/>
          </a:p>
        </p:txBody>
      </p:sp>
      <p:pic>
        <p:nvPicPr>
          <p:cNvPr id="22" name="Picture 21"/>
          <p:cNvPicPr>
            <a:picLocks noChangeAspect="1"/>
          </p:cNvPicPr>
          <p:nvPr/>
        </p:nvPicPr>
        <p:blipFill>
          <a:blip r:embed="rId6"/>
          <a:stretch>
            <a:fillRect/>
          </a:stretch>
        </p:blipFill>
        <p:spPr>
          <a:xfrm>
            <a:off x="1105167" y="6263771"/>
            <a:ext cx="5976664" cy="486543"/>
          </a:xfrm>
          <a:prstGeom prst="rect">
            <a:avLst/>
          </a:prstGeom>
          <a:effectLst/>
        </p:spPr>
      </p:pic>
    </p:spTree>
    <p:extLst>
      <p:ext uri="{BB962C8B-B14F-4D97-AF65-F5344CB8AC3E}">
        <p14:creationId xmlns:p14="http://schemas.microsoft.com/office/powerpoint/2010/main" val="1324016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 y="181060"/>
            <a:ext cx="7523919" cy="609600"/>
          </a:xfrm>
        </p:spPr>
        <p:txBody>
          <a:bodyPr/>
          <a:lstStyle/>
          <a:p>
            <a:r>
              <a:rPr lang="en-GB" dirty="0" smtClean="0"/>
              <a:t>Key physics achievements</a:t>
            </a:r>
            <a:endParaRPr lang="en-GB" dirty="0"/>
          </a:p>
        </p:txBody>
      </p:sp>
      <p:sp>
        <p:nvSpPr>
          <p:cNvPr id="2" name="Content Placeholder 1"/>
          <p:cNvSpPr>
            <a:spLocks noGrp="1"/>
          </p:cNvSpPr>
          <p:nvPr>
            <p:ph idx="1"/>
          </p:nvPr>
        </p:nvSpPr>
        <p:spPr>
          <a:xfrm>
            <a:off x="322385" y="1466969"/>
            <a:ext cx="5440519" cy="2794416"/>
          </a:xfrm>
        </p:spPr>
        <p:txBody>
          <a:bodyPr/>
          <a:lstStyle/>
          <a:p>
            <a:r>
              <a:rPr lang="en-GB" sz="2400" dirty="0" smtClean="0"/>
              <a:t>Disruption prediction and avoidance research on KSTAR is moving towards real-time applications. </a:t>
            </a:r>
            <a:endParaRPr lang="en-GB" sz="2400" dirty="0"/>
          </a:p>
          <a:p>
            <a:pPr lvl="1"/>
            <a:r>
              <a:rPr lang="en-GB" sz="2000" dirty="0"/>
              <a:t>Real-time MHD analysis computer installed at NFRI</a:t>
            </a:r>
          </a:p>
          <a:p>
            <a:pPr lvl="1"/>
            <a:r>
              <a:rPr lang="en-GB" sz="2000" dirty="0"/>
              <a:t>Designed for connection to plasma control system (PCS)</a:t>
            </a:r>
          </a:p>
          <a:p>
            <a:pPr lvl="1"/>
            <a:r>
              <a:rPr lang="en-GB" sz="2000" dirty="0"/>
              <a:t>Interface to MHD probes built</a:t>
            </a:r>
          </a:p>
          <a:p>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8124" y="293068"/>
            <a:ext cx="1149245" cy="766762"/>
          </a:xfrm>
          <a:prstGeom prst="rect">
            <a:avLst/>
          </a:prstGeom>
        </p:spPr>
      </p:pic>
      <p:sp>
        <p:nvSpPr>
          <p:cNvPr id="11" name="Content Placeholder 2"/>
          <p:cNvSpPr txBox="1">
            <a:spLocks/>
          </p:cNvSpPr>
          <p:nvPr/>
        </p:nvSpPr>
        <p:spPr>
          <a:xfrm>
            <a:off x="322385" y="2433851"/>
            <a:ext cx="4932617" cy="3387772"/>
          </a:xfrm>
          <a:prstGeom prst="rect">
            <a:avLst/>
          </a:prstGeom>
        </p:spPr>
        <p:txBody>
          <a:bodyPr/>
          <a:lstStyle>
            <a:lvl1pPr marL="287338" indent="-287338" algn="l" rtl="0" eaLnBrk="0" fontAlgn="base" hangingPunct="0">
              <a:lnSpc>
                <a:spcPct val="80000"/>
              </a:lnSpc>
              <a:spcBef>
                <a:spcPct val="70000"/>
              </a:spcBef>
              <a:spcAft>
                <a:spcPct val="0"/>
              </a:spcAft>
              <a:buClr>
                <a:srgbClr val="F70606"/>
              </a:buClr>
              <a:buSzPct val="75000"/>
              <a:buFont typeface="Wingdings" pitchFamily="2" charset="2"/>
              <a:buChar char=""/>
              <a:defRPr sz="2400">
                <a:solidFill>
                  <a:schemeClr val="accent1"/>
                </a:solidFill>
                <a:latin typeface="+mn-lt"/>
                <a:ea typeface="+mn-ea"/>
                <a:cs typeface="+mn-cs"/>
              </a:defRPr>
            </a:lvl1pPr>
            <a:lvl2pPr marL="576263" indent="-288925" algn="l" rtl="0" eaLnBrk="0" fontAlgn="base" hangingPunct="0">
              <a:lnSpc>
                <a:spcPct val="100000"/>
              </a:lnSpc>
              <a:spcBef>
                <a:spcPts val="600"/>
              </a:spcBef>
              <a:spcAft>
                <a:spcPct val="0"/>
              </a:spcAft>
              <a:buClr>
                <a:srgbClr val="5FCAFA"/>
              </a:buClr>
              <a:buSzPct val="80000"/>
              <a:buFont typeface="Wingdings" pitchFamily="2" charset="2"/>
              <a:buChar char="q"/>
              <a:defRPr sz="2000">
                <a:solidFill>
                  <a:schemeClr val="tx1"/>
                </a:solidFill>
                <a:latin typeface="+mn-lt"/>
              </a:defRPr>
            </a:lvl2pPr>
            <a:lvl3pPr marL="804863" indent="-228600" algn="l" rtl="0" eaLnBrk="0" fontAlgn="base" hangingPunct="0">
              <a:lnSpc>
                <a:spcPct val="100000"/>
              </a:lnSpc>
              <a:spcBef>
                <a:spcPts val="600"/>
              </a:spcBef>
              <a:spcAft>
                <a:spcPct val="0"/>
              </a:spcAft>
              <a:buClr>
                <a:srgbClr val="F70606"/>
              </a:buClr>
              <a:buSzPct val="130000"/>
              <a:buChar char="•"/>
              <a:defRPr>
                <a:solidFill>
                  <a:schemeClr val="tx1"/>
                </a:solidFill>
                <a:latin typeface="+mn-lt"/>
              </a:defRPr>
            </a:lvl3pPr>
            <a:lvl4pPr marL="1033463" indent="-228600" algn="l" rtl="0" eaLnBrk="0" fontAlgn="base" hangingPunct="0">
              <a:lnSpc>
                <a:spcPct val="100000"/>
              </a:lnSpc>
              <a:spcBef>
                <a:spcPts val="600"/>
              </a:spcBef>
              <a:spcAft>
                <a:spcPct val="0"/>
              </a:spcAft>
              <a:buClr>
                <a:srgbClr val="5FCAFA"/>
              </a:buClr>
              <a:buSzPct val="80000"/>
              <a:buFont typeface="Wingdings" pitchFamily="2" charset="2"/>
              <a:buChar char="q"/>
              <a:defRPr sz="1600">
                <a:solidFill>
                  <a:schemeClr val="tx1"/>
                </a:solidFill>
                <a:latin typeface="+mn-lt"/>
              </a:defRPr>
            </a:lvl4pPr>
            <a:lvl5pPr marL="1262063" indent="-228600" algn="l" rtl="0" eaLnBrk="0" fontAlgn="base" hangingPunct="0">
              <a:lnSpc>
                <a:spcPct val="100000"/>
              </a:lnSpc>
              <a:spcBef>
                <a:spcPts val="600"/>
              </a:spcBef>
              <a:spcAft>
                <a:spcPct val="0"/>
              </a:spcAft>
              <a:buClr>
                <a:srgbClr val="F70606"/>
              </a:buClr>
              <a:buSzPct val="100000"/>
              <a:buChar char="»"/>
              <a:defRPr sz="1600">
                <a:solidFill>
                  <a:schemeClr val="tx1"/>
                </a:solidFill>
                <a:latin typeface="+mn-lt"/>
              </a:defRPr>
            </a:lvl5pPr>
            <a:lvl6pPr marL="25146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6pPr>
            <a:lvl7pPr marL="29718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7pPr>
            <a:lvl8pPr marL="34290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8pPr>
            <a:lvl9pPr marL="3886200" indent="-228600" algn="l" rtl="0" eaLnBrk="0" fontAlgn="base" hangingPunct="0">
              <a:lnSpc>
                <a:spcPct val="80000"/>
              </a:lnSpc>
              <a:spcBef>
                <a:spcPct val="50000"/>
              </a:spcBef>
              <a:spcAft>
                <a:spcPct val="0"/>
              </a:spcAft>
              <a:buClr>
                <a:srgbClr val="F70606"/>
              </a:buClr>
              <a:buSzPct val="100000"/>
              <a:buChar char="»"/>
              <a:defRPr sz="1600">
                <a:solidFill>
                  <a:schemeClr val="tx1"/>
                </a:solidFill>
                <a:latin typeface="+mn-lt"/>
              </a:defRPr>
            </a:lvl9pPr>
          </a:lstStyle>
          <a:p>
            <a:pPr marL="287338" marR="0" lvl="1" indent="0" algn="l" defTabSz="914400" rtl="0" eaLnBrk="0" fontAlgn="base" latinLnBrk="0" hangingPunct="0">
              <a:lnSpc>
                <a:spcPct val="100000"/>
              </a:lnSpc>
              <a:spcBef>
                <a:spcPts val="600"/>
              </a:spcBef>
              <a:spcAft>
                <a:spcPct val="0"/>
              </a:spcAft>
              <a:buClr>
                <a:srgbClr val="5FCAFA"/>
              </a:buClr>
              <a:buSzPct val="80000"/>
              <a:buFont typeface="Wingdings" pitchFamily="2" charset="2"/>
              <a:buNone/>
              <a:tabLst/>
              <a:defRPr/>
            </a:pPr>
            <a:endParaRPr kumimoji="0" lang="en-US" sz="2000" b="0" i="0" u="none" strike="noStrike" kern="0" cap="none" spc="0" normalizeH="0" baseline="0" noProof="0" dirty="0" smtClean="0">
              <a:ln>
                <a:noFill/>
              </a:ln>
              <a:solidFill>
                <a:srgbClr val="000000"/>
              </a:solidFill>
              <a:effectLst/>
              <a:uLnTx/>
              <a:uFillTx/>
              <a:latin typeface="Arial"/>
            </a:endParaRPr>
          </a:p>
          <a:p>
            <a:pPr marL="576263" marR="0" lvl="1" indent="-288925" algn="l" defTabSz="914400" rtl="0" eaLnBrk="0" fontAlgn="base" latinLnBrk="0" hangingPunct="0">
              <a:lnSpc>
                <a:spcPct val="100000"/>
              </a:lnSpc>
              <a:spcBef>
                <a:spcPts val="600"/>
              </a:spcBef>
              <a:spcAft>
                <a:spcPct val="0"/>
              </a:spcAft>
              <a:buClr>
                <a:srgbClr val="5FCAFA"/>
              </a:buClr>
              <a:buSzPct val="80000"/>
              <a:buFont typeface="Wingdings" pitchFamily="2" charset="2"/>
              <a:buChar char="q"/>
              <a:tabLst/>
              <a:defRPr/>
            </a:pPr>
            <a:endParaRPr kumimoji="0" lang="en-US" sz="2000" b="0" i="0" u="none" strike="noStrike" kern="0" cap="none" spc="0" normalizeH="0" baseline="0" noProof="0" dirty="0" smtClean="0">
              <a:ln>
                <a:noFill/>
              </a:ln>
              <a:solidFill>
                <a:srgbClr val="000000"/>
              </a:solidFill>
              <a:effectLst/>
              <a:uLnTx/>
              <a:uFillTx/>
              <a:latin typeface="Arial"/>
            </a:endParaRPr>
          </a:p>
          <a:p>
            <a:pPr marL="576263" marR="0" lvl="1" indent="-288925" algn="l" defTabSz="914400" rtl="0" eaLnBrk="0" fontAlgn="base" latinLnBrk="0" hangingPunct="0">
              <a:lnSpc>
                <a:spcPct val="100000"/>
              </a:lnSpc>
              <a:spcBef>
                <a:spcPts val="600"/>
              </a:spcBef>
              <a:spcAft>
                <a:spcPct val="0"/>
              </a:spcAft>
              <a:buClr>
                <a:srgbClr val="5FCAFA"/>
              </a:buClr>
              <a:buSzPct val="80000"/>
              <a:buFont typeface="Wingdings" pitchFamily="2" charset="2"/>
              <a:buChar char="q"/>
              <a:tabLst/>
              <a:defRPr/>
            </a:pPr>
            <a:endParaRPr kumimoji="0" lang="en-US" sz="2000" b="0" i="0" u="none" strike="noStrike" kern="0" cap="none" spc="0" normalizeH="0" baseline="0" noProof="0" dirty="0" smtClean="0">
              <a:ln>
                <a:noFill/>
              </a:ln>
              <a:solidFill>
                <a:srgbClr val="000000"/>
              </a:solidFill>
              <a:effectLst/>
              <a:uLnTx/>
              <a:uFillTx/>
              <a:latin typeface="Arial"/>
            </a:endParaRPr>
          </a:p>
          <a:p>
            <a:pPr marL="576263" marR="0" lvl="1" indent="-288925" algn="l" defTabSz="914400" rtl="0" eaLnBrk="0" fontAlgn="base" latinLnBrk="0" hangingPunct="0">
              <a:lnSpc>
                <a:spcPct val="100000"/>
              </a:lnSpc>
              <a:spcBef>
                <a:spcPts val="600"/>
              </a:spcBef>
              <a:spcAft>
                <a:spcPct val="0"/>
              </a:spcAft>
              <a:buClr>
                <a:srgbClr val="5FCAFA"/>
              </a:buClr>
              <a:buSzPct val="80000"/>
              <a:buFont typeface="Wingdings" pitchFamily="2" charset="2"/>
              <a:buChar char="q"/>
              <a:tabLst/>
              <a:defRPr/>
            </a:pPr>
            <a:endParaRPr kumimoji="0" lang="en-US" sz="2000" b="0" i="0" u="none" strike="noStrike" kern="0" cap="none" spc="0" normalizeH="0" baseline="0" noProof="0" dirty="0" smtClean="0">
              <a:ln>
                <a:noFill/>
              </a:ln>
              <a:solidFill>
                <a:srgbClr val="000000"/>
              </a:solidFill>
              <a:effectLst/>
              <a:uLnTx/>
              <a:uFillTx/>
              <a:latin typeface="Arial"/>
            </a:endParaRPr>
          </a:p>
          <a:p>
            <a:pPr marL="576263" marR="0" lvl="1" indent="-288925" algn="l" defTabSz="914400" rtl="0" eaLnBrk="0" fontAlgn="base" latinLnBrk="0" hangingPunct="0">
              <a:lnSpc>
                <a:spcPct val="100000"/>
              </a:lnSpc>
              <a:spcBef>
                <a:spcPts val="600"/>
              </a:spcBef>
              <a:spcAft>
                <a:spcPct val="0"/>
              </a:spcAft>
              <a:buClr>
                <a:srgbClr val="5FCAFA"/>
              </a:buClr>
              <a:buSzPct val="80000"/>
              <a:buFont typeface="Wingdings" pitchFamily="2" charset="2"/>
              <a:buChar char="q"/>
              <a:tabLst/>
              <a:defRPr/>
            </a:pPr>
            <a:endParaRPr kumimoji="0" lang="en-US" sz="2000" b="0" i="0" u="none" strike="noStrike" kern="0" cap="none" spc="0" normalizeH="0" baseline="0" noProof="0" dirty="0" smtClean="0">
              <a:ln>
                <a:noFill/>
              </a:ln>
              <a:solidFill>
                <a:srgbClr val="000000"/>
              </a:solidFill>
              <a:effectLst/>
              <a:uLnTx/>
              <a:uFillTx/>
              <a:latin typeface="Arial"/>
            </a:endParaRPr>
          </a:p>
          <a:p>
            <a:pPr marL="576263" marR="0" lvl="1" indent="-288925" algn="l" defTabSz="914400" rtl="0" eaLnBrk="0" fontAlgn="base" latinLnBrk="0" hangingPunct="0">
              <a:lnSpc>
                <a:spcPct val="100000"/>
              </a:lnSpc>
              <a:spcBef>
                <a:spcPts val="600"/>
              </a:spcBef>
              <a:spcAft>
                <a:spcPct val="0"/>
              </a:spcAft>
              <a:buClr>
                <a:srgbClr val="5FCAFA"/>
              </a:buClr>
              <a:buSzPct val="80000"/>
              <a:buFont typeface="Wingdings" pitchFamily="2" charset="2"/>
              <a:buChar char="q"/>
              <a:tabLst/>
              <a:defRPr/>
            </a:pPr>
            <a:endParaRPr kumimoji="0" lang="en-US" sz="2000" b="0" i="0" u="none" strike="noStrike" kern="0" cap="none" spc="0" normalizeH="0" baseline="0" noProof="0" dirty="0" smtClean="0">
              <a:ln>
                <a:noFill/>
              </a:ln>
              <a:solidFill>
                <a:srgbClr val="000000"/>
              </a:solidFill>
              <a:effectLst/>
              <a:uLnTx/>
              <a:uFillTx/>
              <a:latin typeface="Arial"/>
            </a:endParaRPr>
          </a:p>
          <a:p>
            <a:pPr marL="576263" marR="0" lvl="1" indent="-288925" algn="l" defTabSz="914400" rtl="0" eaLnBrk="0" fontAlgn="base" latinLnBrk="0" hangingPunct="0">
              <a:lnSpc>
                <a:spcPct val="100000"/>
              </a:lnSpc>
              <a:spcBef>
                <a:spcPts val="600"/>
              </a:spcBef>
              <a:spcAft>
                <a:spcPct val="0"/>
              </a:spcAft>
              <a:buClr>
                <a:srgbClr val="5FCAFA"/>
              </a:buClr>
              <a:buSzPct val="80000"/>
              <a:buFont typeface="Wingdings" pitchFamily="2" charset="2"/>
              <a:buChar char="q"/>
              <a:tabLst/>
              <a:defRPr/>
            </a:pPr>
            <a:endParaRPr kumimoji="0" lang="en-US" sz="2000" b="0" i="0" u="none" strike="noStrike" kern="0" cap="none" spc="0" normalizeH="0" baseline="0" noProof="0" dirty="0" smtClean="0">
              <a:ln>
                <a:noFill/>
              </a:ln>
              <a:solidFill>
                <a:srgbClr val="000000"/>
              </a:solidFill>
              <a:effectLst/>
              <a:uLnTx/>
              <a:uFillTx/>
              <a:latin typeface="Arial"/>
            </a:endParaRPr>
          </a:p>
        </p:txBody>
      </p:sp>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124" y="1383684"/>
            <a:ext cx="2641747" cy="296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0995" t="-2829" r="-2539" b="2829"/>
          <a:stretch/>
        </p:blipFill>
        <p:spPr>
          <a:xfrm>
            <a:off x="7438196" y="321893"/>
            <a:ext cx="1201675" cy="632882"/>
          </a:xfrm>
          <a:prstGeom prst="rect">
            <a:avLst/>
          </a:prstGeom>
        </p:spPr>
      </p:pic>
      <p:sp>
        <p:nvSpPr>
          <p:cNvPr id="14" name="Rectangle 13"/>
          <p:cNvSpPr/>
          <p:nvPr/>
        </p:nvSpPr>
        <p:spPr>
          <a:xfrm>
            <a:off x="5513054" y="4434402"/>
            <a:ext cx="3611886" cy="461665"/>
          </a:xfrm>
          <a:prstGeom prst="rect">
            <a:avLst/>
          </a:prstGeom>
        </p:spPr>
        <p:txBody>
          <a:bodyPr wrap="none">
            <a:spAutoFit/>
          </a:bodyPr>
          <a:lstStyle/>
          <a:p>
            <a:r>
              <a:rPr lang="en-US" altLang="ko-KR" i="1" dirty="0">
                <a:solidFill>
                  <a:srgbClr val="0000FF"/>
                </a:solidFill>
              </a:rPr>
              <a:t>S. </a:t>
            </a:r>
            <a:r>
              <a:rPr lang="en-US" altLang="ko-KR" i="1" dirty="0" err="1">
                <a:solidFill>
                  <a:srgbClr val="0000FF"/>
                </a:solidFill>
              </a:rPr>
              <a:t>Sabbagh</a:t>
            </a:r>
            <a:r>
              <a:rPr lang="en-US" altLang="ko-KR" i="1" dirty="0">
                <a:solidFill>
                  <a:srgbClr val="0000FF"/>
                </a:solidFill>
              </a:rPr>
              <a:t>, Columbia </a:t>
            </a:r>
            <a:r>
              <a:rPr lang="en-US" altLang="ko-KR" i="1" dirty="0" err="1">
                <a:solidFill>
                  <a:srgbClr val="0000FF"/>
                </a:solidFill>
              </a:rPr>
              <a:t>Univ</a:t>
            </a:r>
            <a:endParaRPr lang="en-US" dirty="0"/>
          </a:p>
        </p:txBody>
      </p:sp>
    </p:spTree>
    <p:extLst>
      <p:ext uri="{BB962C8B-B14F-4D97-AF65-F5344CB8AC3E}">
        <p14:creationId xmlns:p14="http://schemas.microsoft.com/office/powerpoint/2010/main" val="346107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7086" y="1697945"/>
            <a:ext cx="8826500" cy="4943486"/>
          </a:xfrm>
        </p:spPr>
        <p:txBody>
          <a:bodyPr/>
          <a:lstStyle/>
          <a:p>
            <a:r>
              <a:rPr lang="en-GB" dirty="0"/>
              <a:t>Objective and scope of the CTP-TCP </a:t>
            </a:r>
            <a:endParaRPr lang="en-GB" dirty="0" smtClean="0"/>
          </a:p>
          <a:p>
            <a:pPr lvl="0" eaLnBrk="0" hangingPunct="0"/>
            <a:r>
              <a:rPr lang="en-GB" dirty="0" smtClean="0"/>
              <a:t> </a:t>
            </a:r>
            <a:r>
              <a:rPr lang="en-GB" dirty="0"/>
              <a:t>Chair’s report </a:t>
            </a:r>
            <a:endParaRPr lang="en-GB" dirty="0" smtClean="0"/>
          </a:p>
          <a:p>
            <a:pPr lvl="1" eaLnBrk="0" hangingPunct="0"/>
            <a:r>
              <a:rPr lang="en-GB" dirty="0" smtClean="0"/>
              <a:t>Governance</a:t>
            </a:r>
          </a:p>
          <a:p>
            <a:pPr lvl="1" eaLnBrk="0" hangingPunct="0"/>
            <a:r>
              <a:rPr lang="en-GB" dirty="0" smtClean="0"/>
              <a:t>Membership</a:t>
            </a:r>
          </a:p>
          <a:p>
            <a:pPr lvl="1" eaLnBrk="0" hangingPunct="0"/>
            <a:r>
              <a:rPr lang="en-GB" dirty="0" smtClean="0"/>
              <a:t>Outreach</a:t>
            </a:r>
            <a:endParaRPr lang="en-US" dirty="0"/>
          </a:p>
          <a:p>
            <a:pPr eaLnBrk="0" hangingPunct="0"/>
            <a:r>
              <a:rPr lang="en-GB" i="1" dirty="0"/>
              <a:t>Highlights and milestones </a:t>
            </a:r>
            <a:r>
              <a:rPr lang="en-GB" i="1" dirty="0" smtClean="0"/>
              <a:t>achieved</a:t>
            </a:r>
          </a:p>
          <a:p>
            <a:pPr eaLnBrk="0" hangingPunct="0"/>
            <a:r>
              <a:rPr lang="en-GB" i="1" dirty="0"/>
              <a:t>Future plans</a:t>
            </a:r>
            <a:endParaRPr lang="en-GB" dirty="0" smtClean="0"/>
          </a:p>
        </p:txBody>
      </p:sp>
      <p:sp>
        <p:nvSpPr>
          <p:cNvPr id="3" name="Title 2"/>
          <p:cNvSpPr>
            <a:spLocks noGrp="1"/>
          </p:cNvSpPr>
          <p:nvPr>
            <p:ph type="title"/>
          </p:nvPr>
        </p:nvSpPr>
        <p:spPr>
          <a:xfrm>
            <a:off x="159359" y="214343"/>
            <a:ext cx="7652106" cy="609600"/>
          </a:xfrm>
        </p:spPr>
        <p:txBody>
          <a:bodyPr/>
          <a:lstStyle/>
          <a:p>
            <a:r>
              <a:rPr lang="en-US" altLang="en-US" dirty="0"/>
              <a:t>Outline</a:t>
            </a:r>
            <a:endParaRPr lang="en-GB" dirty="0"/>
          </a:p>
        </p:txBody>
      </p:sp>
    </p:spTree>
    <p:extLst>
      <p:ext uri="{BB962C8B-B14F-4D97-AF65-F5344CB8AC3E}">
        <p14:creationId xmlns:p14="http://schemas.microsoft.com/office/powerpoint/2010/main" val="2990501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 y="181060"/>
            <a:ext cx="7523919" cy="609600"/>
          </a:xfrm>
        </p:spPr>
        <p:txBody>
          <a:bodyPr/>
          <a:lstStyle/>
          <a:p>
            <a:r>
              <a:rPr lang="en-GB" dirty="0" smtClean="0"/>
              <a:t>Future Plans</a:t>
            </a:r>
            <a:endParaRPr lang="en-GB" dirty="0"/>
          </a:p>
        </p:txBody>
      </p:sp>
      <p:sp>
        <p:nvSpPr>
          <p:cNvPr id="4" name="Content Placeholder 3"/>
          <p:cNvSpPr>
            <a:spLocks noGrp="1"/>
          </p:cNvSpPr>
          <p:nvPr>
            <p:ph idx="1"/>
          </p:nvPr>
        </p:nvSpPr>
        <p:spPr>
          <a:xfrm>
            <a:off x="0" y="1281068"/>
            <a:ext cx="8979108" cy="1282250"/>
          </a:xfrm>
        </p:spPr>
        <p:txBody>
          <a:bodyPr/>
          <a:lstStyle/>
          <a:p>
            <a:r>
              <a:rPr lang="en-US" sz="2400" dirty="0"/>
              <a:t>EAST n</a:t>
            </a:r>
            <a:r>
              <a:rPr lang="en-US" sz="2400" dirty="0" smtClean="0"/>
              <a:t>ew </a:t>
            </a:r>
            <a:r>
              <a:rPr lang="en-US" sz="2400" dirty="0"/>
              <a:t>configuration design of W lower divertor </a:t>
            </a:r>
            <a:r>
              <a:rPr lang="en-US" sz="2400" dirty="0" smtClean="0"/>
              <a:t>aiming at high neutral pressure for detachment </a:t>
            </a:r>
            <a:r>
              <a:rPr lang="en-US" sz="2400" dirty="0"/>
              <a:t>at </a:t>
            </a:r>
            <a:r>
              <a:rPr lang="en-US" sz="2400" dirty="0" smtClean="0"/>
              <a:t>without </a:t>
            </a:r>
            <a:r>
              <a:rPr lang="en-US" sz="2400" dirty="0"/>
              <a:t>impurity seeding with strike point on horizontal </a:t>
            </a:r>
            <a:r>
              <a:rPr lang="en-US" sz="2400" dirty="0" smtClean="0"/>
              <a:t>target</a:t>
            </a:r>
            <a:r>
              <a:rPr lang="en-US" sz="2400" smtClean="0"/>
              <a:t>, </a:t>
            </a:r>
            <a:endParaRPr lang="en-US" sz="2400" dirty="0"/>
          </a:p>
          <a:p>
            <a:endParaRPr lang="en-US" dirty="0"/>
          </a:p>
          <a:p>
            <a:endParaRPr lang="en-US" dirty="0">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254" y="285418"/>
            <a:ext cx="1076502" cy="71766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148" y="2563318"/>
            <a:ext cx="4660692" cy="3661972"/>
          </a:xfrm>
          <a:prstGeom prst="rect">
            <a:avLst/>
          </a:prstGeom>
        </p:spPr>
      </p:pic>
      <p:sp>
        <p:nvSpPr>
          <p:cNvPr id="5" name="Rectangle 4"/>
          <p:cNvSpPr/>
          <p:nvPr/>
        </p:nvSpPr>
        <p:spPr>
          <a:xfrm>
            <a:off x="301156" y="2841301"/>
            <a:ext cx="4188398" cy="2677656"/>
          </a:xfrm>
          <a:prstGeom prst="rect">
            <a:avLst/>
          </a:prstGeom>
        </p:spPr>
        <p:txBody>
          <a:bodyPr wrap="square">
            <a:spAutoFit/>
          </a:bodyPr>
          <a:lstStyle/>
          <a:p>
            <a:pPr lvl="0">
              <a:spcBef>
                <a:spcPct val="20000"/>
              </a:spcBef>
              <a:buClr>
                <a:srgbClr val="800080"/>
              </a:buClr>
              <a:buSzPct val="90000"/>
            </a:pPr>
            <a:r>
              <a:rPr kumimoji="1" lang="en-US" b="1" kern="0" dirty="0" smtClean="0">
                <a:solidFill>
                  <a:srgbClr val="000000"/>
                </a:solidFill>
                <a:latin typeface="Calibri" pitchFamily="34" charset="0"/>
                <a:cs typeface=""/>
              </a:rPr>
              <a:t>Water-cooled </a:t>
            </a:r>
            <a:r>
              <a:rPr kumimoji="1" lang="en-US" b="1" kern="0" dirty="0">
                <a:solidFill>
                  <a:srgbClr val="000000"/>
                </a:solidFill>
                <a:latin typeface="Calibri" pitchFamily="34" charset="0"/>
                <a:cs typeface=""/>
              </a:rPr>
              <a:t>copper in-vessel coil facilitate the achievement of X-divertor configuration and strike point sweeping allow operation with strike point on vertical target or horizontal target </a:t>
            </a:r>
          </a:p>
        </p:txBody>
      </p:sp>
    </p:spTree>
    <p:extLst>
      <p:ext uri="{BB962C8B-B14F-4D97-AF65-F5344CB8AC3E}">
        <p14:creationId xmlns:p14="http://schemas.microsoft.com/office/powerpoint/2010/main" val="720230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750" y="181060"/>
            <a:ext cx="7523919" cy="609600"/>
          </a:xfrm>
        </p:spPr>
        <p:txBody>
          <a:bodyPr/>
          <a:lstStyle/>
          <a:p>
            <a:r>
              <a:rPr lang="en-GB" dirty="0"/>
              <a:t>Future Plans</a:t>
            </a:r>
          </a:p>
        </p:txBody>
      </p:sp>
      <p:sp>
        <p:nvSpPr>
          <p:cNvPr id="4" name="Content Placeholder 3"/>
          <p:cNvSpPr>
            <a:spLocks noGrp="1"/>
          </p:cNvSpPr>
          <p:nvPr>
            <p:ph idx="1"/>
          </p:nvPr>
        </p:nvSpPr>
        <p:spPr>
          <a:xfrm>
            <a:off x="158750" y="1603530"/>
            <a:ext cx="4020850" cy="4527448"/>
          </a:xfrm>
        </p:spPr>
        <p:txBody>
          <a:bodyPr/>
          <a:lstStyle/>
          <a:p>
            <a:r>
              <a:rPr lang="en-US" sz="2400" dirty="0" smtClean="0"/>
              <a:t>NSTX-U </a:t>
            </a:r>
            <a:r>
              <a:rPr lang="en-US" sz="2400" dirty="0"/>
              <a:t>Machine reassembly is scheduled to commence in the summer of 2020. The early-finish date for the Project, followed by the resumption of operations, is May 2021. </a:t>
            </a:r>
            <a:endParaRPr lang="en-US" sz="2400" dirty="0" smtClean="0"/>
          </a:p>
          <a:p>
            <a:r>
              <a:rPr lang="en-US" sz="2400" dirty="0" smtClean="0"/>
              <a:t>Installation </a:t>
            </a:r>
            <a:r>
              <a:rPr lang="en-US" sz="2400" dirty="0" smtClean="0"/>
              <a:t>of </a:t>
            </a:r>
            <a:r>
              <a:rPr lang="en-US" sz="2400" dirty="0"/>
              <a:t>helicon antenna </a:t>
            </a:r>
            <a:r>
              <a:rPr lang="en-US" sz="2400" dirty="0" smtClean="0"/>
              <a:t>on DIID-D</a:t>
            </a:r>
            <a:endParaRPr lang="en-US" sz="2400" dirty="0"/>
          </a:p>
          <a:p>
            <a:endParaRPr lang="en-US" sz="20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995" t="-2829" r="-2539" b="2829"/>
          <a:stretch/>
        </p:blipFill>
        <p:spPr>
          <a:xfrm>
            <a:off x="6120667" y="258996"/>
            <a:ext cx="1201675" cy="63288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72195" y="1355245"/>
            <a:ext cx="2445172" cy="2363666"/>
          </a:xfrm>
          <a:prstGeom prst="rect">
            <a:avLst/>
          </a:prstGeom>
        </p:spPr>
      </p:pic>
      <p:sp>
        <p:nvSpPr>
          <p:cNvPr id="8" name="Rectangle 7"/>
          <p:cNvSpPr/>
          <p:nvPr/>
        </p:nvSpPr>
        <p:spPr>
          <a:xfrm>
            <a:off x="7417367" y="2075413"/>
            <a:ext cx="1391728" cy="461665"/>
          </a:xfrm>
          <a:prstGeom prst="rect">
            <a:avLst/>
          </a:prstGeom>
        </p:spPr>
        <p:txBody>
          <a:bodyPr wrap="none">
            <a:spAutoFit/>
          </a:bodyPr>
          <a:lstStyle/>
          <a:p>
            <a:r>
              <a:rPr lang="en-US" dirty="0"/>
              <a:t>NSTX-U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768" y="3887763"/>
            <a:ext cx="2783798" cy="2133952"/>
          </a:xfrm>
          <a:prstGeom prst="rect">
            <a:avLst/>
          </a:prstGeom>
        </p:spPr>
      </p:pic>
      <p:sp>
        <p:nvSpPr>
          <p:cNvPr id="6" name="Rectangle 5"/>
          <p:cNvSpPr/>
          <p:nvPr/>
        </p:nvSpPr>
        <p:spPr>
          <a:xfrm>
            <a:off x="3811732" y="6149549"/>
            <a:ext cx="4301499" cy="461665"/>
          </a:xfrm>
          <a:prstGeom prst="rect">
            <a:avLst/>
          </a:prstGeom>
        </p:spPr>
        <p:txBody>
          <a:bodyPr wrap="none">
            <a:spAutoFit/>
          </a:bodyPr>
          <a:lstStyle/>
          <a:p>
            <a:r>
              <a:rPr lang="en-US" b="1" smtClean="0">
                <a:latin typeface="Calibri" charset="0"/>
              </a:rPr>
              <a:t>DIII-D Helicon </a:t>
            </a:r>
            <a:r>
              <a:rPr lang="en-US" b="1" dirty="0">
                <a:latin typeface="Calibri" charset="0"/>
              </a:rPr>
              <a:t>antenna modules </a:t>
            </a:r>
            <a:endParaRPr lang="en-US" dirty="0">
              <a:effectLst/>
            </a:endParaRPr>
          </a:p>
        </p:txBody>
      </p:sp>
    </p:spTree>
    <p:extLst>
      <p:ext uri="{BB962C8B-B14F-4D97-AF65-F5344CB8AC3E}">
        <p14:creationId xmlns:p14="http://schemas.microsoft.com/office/powerpoint/2010/main" val="1978602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Additional </a:t>
            </a:r>
            <a:r>
              <a:rPr lang="en-US" dirty="0" smtClean="0"/>
              <a:t>Slides</a:t>
            </a:r>
            <a:endParaRPr lang="en-US" dirty="0"/>
          </a:p>
        </p:txBody>
      </p:sp>
    </p:spTree>
    <p:extLst>
      <p:ext uri="{BB962C8B-B14F-4D97-AF65-F5344CB8AC3E}">
        <p14:creationId xmlns:p14="http://schemas.microsoft.com/office/powerpoint/2010/main" val="438413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750" y="1687512"/>
            <a:ext cx="8826500" cy="5170488"/>
          </a:xfrm>
        </p:spPr>
        <p:txBody>
          <a:bodyPr/>
          <a:lstStyle/>
          <a:p>
            <a:r>
              <a:rPr lang="en-GB" sz="2400" dirty="0" smtClean="0"/>
              <a:t>Advance fusion science and technology by strengthening cooperation amongst tokamak programmes.</a:t>
            </a:r>
          </a:p>
          <a:p>
            <a:r>
              <a:rPr lang="en-GB" sz="2400" dirty="0" smtClean="0"/>
              <a:t>Promote exchanges related to the experimental programmes of the partner tokamak facilities</a:t>
            </a:r>
            <a:endParaRPr lang="en-GB" sz="2400" dirty="0"/>
          </a:p>
          <a:p>
            <a:r>
              <a:rPr lang="en-GB" sz="2400" dirty="0" smtClean="0"/>
              <a:t>Design and planning of experiments to contribute to the database for next generation tokamak devices </a:t>
            </a:r>
          </a:p>
          <a:p>
            <a:pPr lvl="1">
              <a:buFont typeface="Wingdings" panose="05000000000000000000" pitchFamily="2" charset="2"/>
              <a:buChar char="Ø"/>
            </a:pPr>
            <a:r>
              <a:rPr lang="en-GB" sz="2000" dirty="0" smtClean="0">
                <a:sym typeface="Wingdings" panose="05000000000000000000" pitchFamily="2" charset="2"/>
              </a:rPr>
              <a:t>support of activities identified by the International Tokamak Physics Activity (ITPA) operating under the auspices of the ITER Organization since 2009</a:t>
            </a:r>
            <a:endParaRPr lang="en-GB" sz="2000" dirty="0" smtClean="0"/>
          </a:p>
        </p:txBody>
      </p:sp>
      <p:sp>
        <p:nvSpPr>
          <p:cNvPr id="3" name="Title 2"/>
          <p:cNvSpPr>
            <a:spLocks noGrp="1"/>
          </p:cNvSpPr>
          <p:nvPr>
            <p:ph type="title"/>
          </p:nvPr>
        </p:nvSpPr>
        <p:spPr>
          <a:xfrm>
            <a:off x="158750" y="214343"/>
            <a:ext cx="7652106" cy="609600"/>
          </a:xfrm>
        </p:spPr>
        <p:txBody>
          <a:bodyPr/>
          <a:lstStyle/>
          <a:p>
            <a:r>
              <a:rPr lang="en-GB" dirty="0"/>
              <a:t>O</a:t>
            </a:r>
            <a:r>
              <a:rPr lang="en-GB" dirty="0" smtClean="0"/>
              <a:t>bjective and scope of the CTP-TCP</a:t>
            </a:r>
            <a:endParaRPr lang="en-GB" dirty="0"/>
          </a:p>
        </p:txBody>
      </p:sp>
    </p:spTree>
    <p:extLst>
      <p:ext uri="{BB962C8B-B14F-4D97-AF65-F5344CB8AC3E}">
        <p14:creationId xmlns:p14="http://schemas.microsoft.com/office/powerpoint/2010/main" val="206864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750" y="1598584"/>
            <a:ext cx="8205761" cy="4606397"/>
          </a:xfrm>
        </p:spPr>
        <p:txBody>
          <a:bodyPr/>
          <a:lstStyle/>
          <a:p>
            <a:r>
              <a:rPr lang="en-GB" sz="2400" dirty="0" smtClean="0"/>
              <a:t>Tony </a:t>
            </a:r>
            <a:r>
              <a:rPr lang="en-GB" sz="2400" dirty="0"/>
              <a:t>Donné (EU) </a:t>
            </a:r>
            <a:r>
              <a:rPr lang="en-GB" sz="2400" dirty="0" smtClean="0"/>
              <a:t>is Chair </a:t>
            </a:r>
            <a:r>
              <a:rPr lang="en-GB" sz="2400" dirty="0"/>
              <a:t>of the </a:t>
            </a:r>
            <a:r>
              <a:rPr lang="en-GB" sz="2400" dirty="0" smtClean="0"/>
              <a:t>Executive Committee </a:t>
            </a:r>
            <a:r>
              <a:rPr lang="en-GB" sz="2400" dirty="0"/>
              <a:t>from 1 March 2017 to 29 February 2020. </a:t>
            </a:r>
            <a:endParaRPr lang="en-GB" sz="2400" dirty="0" smtClean="0"/>
          </a:p>
          <a:p>
            <a:endParaRPr lang="en-GB" sz="2400" dirty="0"/>
          </a:p>
          <a:p>
            <a:r>
              <a:rPr lang="en-GB" sz="2400" dirty="0" smtClean="0"/>
              <a:t>China will take over as Chair from 1 March 2020 onwards for a 3-year mandate.</a:t>
            </a:r>
          </a:p>
          <a:p>
            <a:endParaRPr lang="en-GB" sz="2400" dirty="0" smtClean="0"/>
          </a:p>
          <a:p>
            <a:r>
              <a:rPr lang="en-GB" sz="2400" dirty="0" smtClean="0"/>
              <a:t>Luo Delong (China) “Director-General </a:t>
            </a:r>
            <a:r>
              <a:rPr lang="en-GB" sz="2400" dirty="0"/>
              <a:t>at China International Nuclear Fusion Energy Program Execution </a:t>
            </a:r>
            <a:r>
              <a:rPr lang="en-GB" sz="2400" dirty="0" smtClean="0"/>
              <a:t>Centre” will become </a:t>
            </a:r>
            <a:r>
              <a:rPr lang="en-GB" sz="2400" dirty="0"/>
              <a:t>Chair from 1</a:t>
            </a:r>
            <a:r>
              <a:rPr lang="en-GB" sz="2400" baseline="30000" dirty="0"/>
              <a:t>st</a:t>
            </a:r>
            <a:r>
              <a:rPr lang="en-GB" sz="2400" dirty="0"/>
              <a:t> March 2020 for a period of 3 </a:t>
            </a:r>
            <a:r>
              <a:rPr lang="en-GB" sz="2400" dirty="0" smtClean="0"/>
              <a:t>years. </a:t>
            </a:r>
            <a:endParaRPr lang="en-GB" sz="2400" dirty="0"/>
          </a:p>
        </p:txBody>
      </p:sp>
      <p:sp>
        <p:nvSpPr>
          <p:cNvPr id="3" name="Title 2"/>
          <p:cNvSpPr>
            <a:spLocks noGrp="1"/>
          </p:cNvSpPr>
          <p:nvPr>
            <p:ph type="title"/>
          </p:nvPr>
        </p:nvSpPr>
        <p:spPr>
          <a:xfrm>
            <a:off x="158750" y="229186"/>
            <a:ext cx="6886575" cy="609600"/>
          </a:xfrm>
        </p:spPr>
        <p:txBody>
          <a:bodyPr/>
          <a:lstStyle/>
          <a:p>
            <a:pPr lvl="1"/>
            <a:r>
              <a:rPr lang="en-GB" dirty="0" smtClean="0"/>
              <a:t>Governance</a:t>
            </a:r>
            <a:endParaRPr lang="en-US" dirty="0"/>
          </a:p>
        </p:txBody>
      </p:sp>
    </p:spTree>
    <p:extLst>
      <p:ext uri="{BB962C8B-B14F-4D97-AF65-F5344CB8AC3E}">
        <p14:creationId xmlns:p14="http://schemas.microsoft.com/office/powerpoint/2010/main" val="2008335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7500" y="1312250"/>
            <a:ext cx="8826500" cy="5628192"/>
          </a:xfrm>
        </p:spPr>
        <p:txBody>
          <a:bodyPr/>
          <a:lstStyle/>
          <a:p>
            <a:pPr marL="312738" indent="-357188"/>
            <a:r>
              <a:rPr lang="en-GB" sz="2400" dirty="0"/>
              <a:t>CTP </a:t>
            </a:r>
            <a:r>
              <a:rPr lang="en-GB" sz="2400" dirty="0" smtClean="0"/>
              <a:t>TCP  has 8 Contracting Parties (CPs)</a:t>
            </a:r>
          </a:p>
          <a:p>
            <a:pPr marL="312738" indent="-357188"/>
            <a:r>
              <a:rPr lang="en-GB" sz="2400" dirty="0" smtClean="0"/>
              <a:t>4 IEA member countries: </a:t>
            </a:r>
          </a:p>
          <a:p>
            <a:pPr lvl="1" eaLnBrk="0" hangingPunct="0"/>
            <a:r>
              <a:rPr lang="en-GB" sz="2000" dirty="0" smtClean="0">
                <a:solidFill>
                  <a:schemeClr val="tx1"/>
                </a:solidFill>
              </a:rPr>
              <a:t>Australian Nuclear Science and Technology Organisation (ANSTO), Australia</a:t>
            </a:r>
          </a:p>
          <a:p>
            <a:pPr lvl="1" eaLnBrk="0" hangingPunct="0"/>
            <a:r>
              <a:rPr lang="en-US" sz="2000" dirty="0" smtClean="0">
                <a:solidFill>
                  <a:schemeClr val="tx1"/>
                </a:solidFill>
              </a:rPr>
              <a:t>National </a:t>
            </a:r>
            <a:r>
              <a:rPr lang="en-US" sz="2000" dirty="0">
                <a:solidFill>
                  <a:schemeClr val="tx1"/>
                </a:solidFill>
              </a:rPr>
              <a:t>Institutes for Quantum and Radiological Science and Technology (QST), Japan</a:t>
            </a:r>
          </a:p>
          <a:p>
            <a:pPr lvl="1" eaLnBrk="0" hangingPunct="0"/>
            <a:r>
              <a:rPr lang="en-US" sz="2000" dirty="0" smtClean="0">
                <a:solidFill>
                  <a:schemeClr val="tx1"/>
                </a:solidFill>
              </a:rPr>
              <a:t>Korean </a:t>
            </a:r>
            <a:r>
              <a:rPr lang="en-US" sz="2000" dirty="0">
                <a:solidFill>
                  <a:schemeClr val="tx1"/>
                </a:solidFill>
              </a:rPr>
              <a:t>Ministry of Education, Science and Technology (MEST), Korea</a:t>
            </a:r>
            <a:r>
              <a:rPr lang="en-US" sz="2000" dirty="0" smtClean="0">
                <a:solidFill>
                  <a:schemeClr val="tx1"/>
                </a:solidFill>
              </a:rPr>
              <a:t>.</a:t>
            </a:r>
          </a:p>
          <a:p>
            <a:pPr lvl="1" eaLnBrk="0" hangingPunct="0"/>
            <a:r>
              <a:rPr lang="en-US" sz="2000" dirty="0" smtClean="0">
                <a:solidFill>
                  <a:schemeClr val="tx1"/>
                </a:solidFill>
              </a:rPr>
              <a:t>United </a:t>
            </a:r>
            <a:r>
              <a:rPr lang="en-US" sz="2000" dirty="0">
                <a:solidFill>
                  <a:schemeClr val="tx1"/>
                </a:solidFill>
              </a:rPr>
              <a:t>States Department of Energy (USDOE), United States</a:t>
            </a:r>
          </a:p>
          <a:p>
            <a:pPr marL="312738" indent="-357188"/>
            <a:r>
              <a:rPr lang="en-GB" sz="2400" dirty="0" smtClean="0"/>
              <a:t>1 partner country:</a:t>
            </a:r>
          </a:p>
          <a:p>
            <a:pPr marL="712788" lvl="1" indent="-357188"/>
            <a:r>
              <a:rPr lang="en-US" sz="2000" dirty="0">
                <a:solidFill>
                  <a:schemeClr val="tx1"/>
                </a:solidFill>
              </a:rPr>
              <a:t>The Institute for Plasma Research (IPR), </a:t>
            </a:r>
            <a:r>
              <a:rPr lang="en-US" sz="2000" dirty="0" smtClean="0">
                <a:solidFill>
                  <a:schemeClr val="tx1"/>
                </a:solidFill>
              </a:rPr>
              <a:t>India.</a:t>
            </a:r>
            <a:endParaRPr lang="en-GB" sz="2000" dirty="0" smtClean="0">
              <a:solidFill>
                <a:schemeClr val="tx1"/>
              </a:solidFill>
            </a:endParaRPr>
          </a:p>
          <a:p>
            <a:pPr marL="312738" indent="-357188"/>
            <a:r>
              <a:rPr lang="en-GB" sz="2400" dirty="0" smtClean="0"/>
              <a:t>3 International Organizations: </a:t>
            </a:r>
          </a:p>
          <a:p>
            <a:pPr marL="712788" lvl="1" indent="-357188"/>
            <a:r>
              <a:rPr lang="en-US" sz="2000" dirty="0" smtClean="0">
                <a:solidFill>
                  <a:schemeClr val="tx1"/>
                </a:solidFill>
              </a:rPr>
              <a:t>European </a:t>
            </a:r>
            <a:r>
              <a:rPr lang="en-US" sz="2000" dirty="0">
                <a:solidFill>
                  <a:schemeClr val="tx1"/>
                </a:solidFill>
              </a:rPr>
              <a:t>Atomic Energy Community (</a:t>
            </a:r>
            <a:r>
              <a:rPr lang="en-US" sz="2000" dirty="0" err="1">
                <a:solidFill>
                  <a:schemeClr val="tx1"/>
                </a:solidFill>
              </a:rPr>
              <a:t>Euratom</a:t>
            </a:r>
            <a:r>
              <a:rPr lang="en-US" sz="2000" dirty="0">
                <a:solidFill>
                  <a:schemeClr val="tx1"/>
                </a:solidFill>
              </a:rPr>
              <a:t>), European </a:t>
            </a:r>
            <a:r>
              <a:rPr lang="en-US" sz="2000" dirty="0" smtClean="0">
                <a:solidFill>
                  <a:schemeClr val="tx1"/>
                </a:solidFill>
              </a:rPr>
              <a:t>Union</a:t>
            </a:r>
          </a:p>
          <a:p>
            <a:pPr marL="712788" lvl="1" indent="-357188"/>
            <a:r>
              <a:rPr lang="en-US" sz="2000" dirty="0">
                <a:solidFill>
                  <a:schemeClr val="tx1"/>
                </a:solidFill>
              </a:rPr>
              <a:t>ITER China Domestic Agency (CNDA</a:t>
            </a:r>
            <a:r>
              <a:rPr lang="en-US" sz="2000" dirty="0" smtClean="0">
                <a:solidFill>
                  <a:schemeClr val="tx1"/>
                </a:solidFill>
              </a:rPr>
              <a:t>)</a:t>
            </a:r>
          </a:p>
          <a:p>
            <a:pPr marL="712788" lvl="1" indent="-357188"/>
            <a:r>
              <a:rPr lang="en-US" sz="2000" dirty="0">
                <a:solidFill>
                  <a:schemeClr val="tx1"/>
                </a:solidFill>
              </a:rPr>
              <a:t>ITER Organization</a:t>
            </a:r>
          </a:p>
          <a:p>
            <a:pPr marL="712788" lvl="1" indent="-357188"/>
            <a:endParaRPr lang="en-US" dirty="0"/>
          </a:p>
          <a:p>
            <a:pPr marL="712788" lvl="1" indent="-357188"/>
            <a:endParaRPr lang="en-GB" dirty="0" smtClean="0"/>
          </a:p>
        </p:txBody>
      </p:sp>
      <p:sp>
        <p:nvSpPr>
          <p:cNvPr id="3" name="Title 2"/>
          <p:cNvSpPr>
            <a:spLocks noGrp="1"/>
          </p:cNvSpPr>
          <p:nvPr>
            <p:ph type="title"/>
          </p:nvPr>
        </p:nvSpPr>
        <p:spPr>
          <a:xfrm>
            <a:off x="158750" y="214343"/>
            <a:ext cx="7652106" cy="609600"/>
          </a:xfrm>
        </p:spPr>
        <p:txBody>
          <a:bodyPr/>
          <a:lstStyle/>
          <a:p>
            <a:r>
              <a:rPr lang="en-GB" dirty="0" smtClean="0"/>
              <a:t>Membership</a:t>
            </a:r>
            <a:endParaRPr lang="en-GB" dirty="0"/>
          </a:p>
        </p:txBody>
      </p:sp>
    </p:spTree>
    <p:extLst>
      <p:ext uri="{BB962C8B-B14F-4D97-AF65-F5344CB8AC3E}">
        <p14:creationId xmlns:p14="http://schemas.microsoft.com/office/powerpoint/2010/main" val="2794383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16811"/>
            <a:ext cx="8686800" cy="5357157"/>
          </a:xfrm>
        </p:spPr>
        <p:txBody>
          <a:bodyPr/>
          <a:lstStyle/>
          <a:p>
            <a:pPr marL="712788" lvl="1" indent="-357188"/>
            <a:endParaRPr lang="en-GB" dirty="0"/>
          </a:p>
          <a:p>
            <a:pPr marL="712788" lvl="1" indent="-357188"/>
            <a:r>
              <a:rPr lang="en-GB" dirty="0" smtClean="0"/>
              <a:t>CTP recognises the </a:t>
            </a:r>
            <a:r>
              <a:rPr lang="en-GB" dirty="0"/>
              <a:t>importance of </a:t>
            </a:r>
            <a:r>
              <a:rPr lang="en-GB" u="sng" dirty="0">
                <a:solidFill>
                  <a:schemeClr val="tx1"/>
                </a:solidFill>
              </a:rPr>
              <a:t>Russia</a:t>
            </a:r>
            <a:r>
              <a:rPr lang="en-GB" dirty="0"/>
              <a:t> as a major partner in the ongoing </a:t>
            </a:r>
            <a:r>
              <a:rPr lang="en-GB" dirty="0" smtClean="0"/>
              <a:t>collaborations. The Chair has sent a </a:t>
            </a:r>
            <a:r>
              <a:rPr lang="en-GB" dirty="0"/>
              <a:t>new letter of invitation </a:t>
            </a:r>
            <a:r>
              <a:rPr lang="en-GB" dirty="0" smtClean="0"/>
              <a:t>to ROSATOM to </a:t>
            </a:r>
            <a:r>
              <a:rPr lang="en-GB" dirty="0"/>
              <a:t>join the CTP </a:t>
            </a:r>
            <a:r>
              <a:rPr lang="en-GB" dirty="0" smtClean="0"/>
              <a:t>TCP, but this was never answered. </a:t>
            </a:r>
            <a:endParaRPr lang="en-GB" dirty="0"/>
          </a:p>
          <a:p>
            <a:pPr marL="712788" lvl="1" indent="-357188"/>
            <a:endParaRPr lang="en-US" dirty="0"/>
          </a:p>
          <a:p>
            <a:pPr marL="712788" lvl="1" indent="-357188"/>
            <a:r>
              <a:rPr lang="en-US" u="sng" dirty="0" smtClean="0">
                <a:solidFill>
                  <a:schemeClr val="tx1"/>
                </a:solidFill>
              </a:rPr>
              <a:t>Thailand</a:t>
            </a:r>
            <a:r>
              <a:rPr lang="en-US" dirty="0">
                <a:solidFill>
                  <a:schemeClr val="tx1"/>
                </a:solidFill>
              </a:rPr>
              <a:t> </a:t>
            </a:r>
            <a:r>
              <a:rPr lang="en-US" dirty="0" smtClean="0"/>
              <a:t>has expressed the interest to become member of the CTP-TCP and</a:t>
            </a:r>
            <a:r>
              <a:rPr lang="en-GB" dirty="0" smtClean="0"/>
              <a:t> </a:t>
            </a:r>
            <a:r>
              <a:rPr lang="en-GB" dirty="0"/>
              <a:t>observers from Thailand participated in the 10</a:t>
            </a:r>
            <a:r>
              <a:rPr lang="en-GB" baseline="30000" dirty="0"/>
              <a:t>th</a:t>
            </a:r>
            <a:r>
              <a:rPr lang="en-GB" dirty="0"/>
              <a:t> Meeting of the Executive Committee</a:t>
            </a:r>
            <a:r>
              <a:rPr lang="en-GB" dirty="0" smtClean="0"/>
              <a:t>: </a:t>
            </a:r>
            <a:r>
              <a:rPr lang="en-GB" dirty="0"/>
              <a:t>Arlee </a:t>
            </a:r>
            <a:r>
              <a:rPr lang="en-GB" dirty="0" err="1"/>
              <a:t>Tamman</a:t>
            </a:r>
            <a:r>
              <a:rPr lang="en-GB" dirty="0"/>
              <a:t> (Thailand), </a:t>
            </a:r>
            <a:r>
              <a:rPr lang="en-GB" dirty="0" err="1"/>
              <a:t>Thawatchai</a:t>
            </a:r>
            <a:r>
              <a:rPr lang="en-GB" dirty="0"/>
              <a:t> </a:t>
            </a:r>
            <a:r>
              <a:rPr lang="en-GB" dirty="0" err="1"/>
              <a:t>Onjun</a:t>
            </a:r>
            <a:r>
              <a:rPr lang="en-GB" dirty="0"/>
              <a:t> (Thailand</a:t>
            </a:r>
            <a:r>
              <a:rPr lang="en-GB" dirty="0" smtClean="0"/>
              <a:t>). </a:t>
            </a:r>
            <a:endParaRPr lang="en-US" dirty="0" smtClean="0"/>
          </a:p>
          <a:p>
            <a:pPr marL="712788" lvl="1" indent="-357188"/>
            <a:endParaRPr lang="en-US" dirty="0"/>
          </a:p>
          <a:p>
            <a:pPr marL="712788" lvl="1" indent="-357188"/>
            <a:endParaRPr lang="en-US" dirty="0" smtClean="0"/>
          </a:p>
          <a:p>
            <a:pPr marL="712788" lvl="1" indent="-357188"/>
            <a:endParaRPr lang="en-US" dirty="0"/>
          </a:p>
          <a:p>
            <a:pPr marL="712788" lvl="1" indent="-357188"/>
            <a:endParaRPr lang="en-GB" dirty="0" smtClean="0"/>
          </a:p>
        </p:txBody>
      </p:sp>
      <p:sp>
        <p:nvSpPr>
          <p:cNvPr id="3" name="Title 2"/>
          <p:cNvSpPr>
            <a:spLocks noGrp="1"/>
          </p:cNvSpPr>
          <p:nvPr>
            <p:ph type="title"/>
          </p:nvPr>
        </p:nvSpPr>
        <p:spPr>
          <a:xfrm>
            <a:off x="158750" y="214343"/>
            <a:ext cx="7652106" cy="609600"/>
          </a:xfrm>
        </p:spPr>
        <p:txBody>
          <a:bodyPr/>
          <a:lstStyle/>
          <a:p>
            <a:r>
              <a:rPr lang="en-GB" dirty="0" smtClean="0"/>
              <a:t>Membership</a:t>
            </a:r>
            <a:endParaRPr lang="en-GB" dirty="0"/>
          </a:p>
        </p:txBody>
      </p:sp>
    </p:spTree>
    <p:extLst>
      <p:ext uri="{BB962C8B-B14F-4D97-AF65-F5344CB8AC3E}">
        <p14:creationId xmlns:p14="http://schemas.microsoft.com/office/powerpoint/2010/main" val="1553892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750" y="1335505"/>
            <a:ext cx="8826500" cy="5170488"/>
          </a:xfrm>
        </p:spPr>
        <p:txBody>
          <a:bodyPr/>
          <a:lstStyle/>
          <a:p>
            <a:r>
              <a:rPr lang="en-GB" sz="2400" dirty="0"/>
              <a:t>Main events during </a:t>
            </a:r>
            <a:r>
              <a:rPr lang="en-GB" sz="2400" dirty="0" smtClean="0"/>
              <a:t>2019</a:t>
            </a:r>
            <a:endParaRPr lang="en-GB" sz="2400" dirty="0"/>
          </a:p>
          <a:p>
            <a:pPr lvl="1"/>
            <a:r>
              <a:rPr lang="en-GB" sz="2000" dirty="0"/>
              <a:t>10th Executive Committee Meeting ITER HQ, France, Thursday 12th December 2019 </a:t>
            </a:r>
          </a:p>
          <a:p>
            <a:pPr lvl="1"/>
            <a:r>
              <a:rPr lang="en-GB" sz="2000" dirty="0"/>
              <a:t>22nd meeting of the International Tokamak Physics Activity Coordinating Committee (ITPA </a:t>
            </a:r>
            <a:r>
              <a:rPr lang="en-GB" sz="2000" dirty="0" smtClean="0"/>
              <a:t>CC) and </a:t>
            </a:r>
            <a:r>
              <a:rPr lang="en-GB" sz="2000" dirty="0"/>
              <a:t>10th ITPA meeting for Joint Experiments ITER HQ, France, 10-12 December 2019</a:t>
            </a:r>
          </a:p>
          <a:p>
            <a:pPr lvl="1"/>
            <a:r>
              <a:rPr lang="en-GB" sz="2000" dirty="0"/>
              <a:t>KSTAR Conference 20-22 February 2019, </a:t>
            </a:r>
            <a:r>
              <a:rPr lang="en-GB" sz="2000" dirty="0" err="1"/>
              <a:t>Coex</a:t>
            </a:r>
            <a:r>
              <a:rPr lang="en-GB" sz="2000" dirty="0"/>
              <a:t>, Seoul, Korea</a:t>
            </a:r>
          </a:p>
          <a:p>
            <a:pPr lvl="1"/>
            <a:r>
              <a:rPr lang="en-GB" sz="2000" dirty="0"/>
              <a:t>PPPL Workshop on Theory and Simulation of Disruptions Princeton Plasma Physics Laboratory, Princeton, New Jersey 5-7 August </a:t>
            </a:r>
            <a:r>
              <a:rPr lang="en-GB" sz="2000" dirty="0" smtClean="0"/>
              <a:t>2019</a:t>
            </a:r>
            <a:endParaRPr lang="en-GB" sz="2400" dirty="0" smtClean="0"/>
          </a:p>
          <a:p>
            <a:pPr marL="0" indent="0">
              <a:buNone/>
            </a:pPr>
            <a:r>
              <a:rPr lang="en-GB" sz="2000" dirty="0" smtClean="0"/>
              <a:t> </a:t>
            </a:r>
          </a:p>
          <a:p>
            <a:r>
              <a:rPr lang="en-GB" sz="2000" dirty="0" smtClean="0"/>
              <a:t>The website </a:t>
            </a:r>
            <a:r>
              <a:rPr lang="en-GB" sz="2000" u="sng" dirty="0">
                <a:hlinkClick r:id="rId2"/>
              </a:rPr>
              <a:t>http://ctp.jet.efda.org/tcp</a:t>
            </a:r>
            <a:r>
              <a:rPr lang="en-GB" sz="2000" u="sng" dirty="0" smtClean="0">
                <a:hlinkClick r:id="rId2"/>
              </a:rPr>
              <a:t>/</a:t>
            </a:r>
            <a:r>
              <a:rPr lang="en-GB" sz="2000" dirty="0" smtClean="0"/>
              <a:t> has been significantly upgraded, modernised and information revisited.</a:t>
            </a:r>
          </a:p>
          <a:p>
            <a:endParaRPr lang="en-US" dirty="0"/>
          </a:p>
        </p:txBody>
      </p:sp>
      <p:sp>
        <p:nvSpPr>
          <p:cNvPr id="3" name="Title 2"/>
          <p:cNvSpPr>
            <a:spLocks noGrp="1"/>
          </p:cNvSpPr>
          <p:nvPr>
            <p:ph type="title"/>
          </p:nvPr>
        </p:nvSpPr>
        <p:spPr>
          <a:xfrm>
            <a:off x="158750" y="229186"/>
            <a:ext cx="6886575" cy="609600"/>
          </a:xfrm>
        </p:spPr>
        <p:txBody>
          <a:bodyPr/>
          <a:lstStyle/>
          <a:p>
            <a:pPr lvl="1"/>
            <a:r>
              <a:rPr lang="en-GB" dirty="0" smtClean="0"/>
              <a:t>Outreach</a:t>
            </a:r>
            <a:endParaRPr lang="en-US" dirty="0"/>
          </a:p>
        </p:txBody>
      </p:sp>
    </p:spTree>
    <p:extLst>
      <p:ext uri="{BB962C8B-B14F-4D97-AF65-F5344CB8AC3E}">
        <p14:creationId xmlns:p14="http://schemas.microsoft.com/office/powerpoint/2010/main" val="684598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750" y="1335505"/>
            <a:ext cx="8826500" cy="2064962"/>
          </a:xfrm>
        </p:spPr>
        <p:txBody>
          <a:bodyPr/>
          <a:lstStyle/>
          <a:p>
            <a:r>
              <a:rPr lang="en-GB" dirty="0" smtClean="0"/>
              <a:t>Three projects have been submitted to IEA regarding the Today in the Lab - Tomorrow in Energy? </a:t>
            </a:r>
          </a:p>
          <a:p>
            <a:pPr lvl="1"/>
            <a:r>
              <a:rPr lang="en-GB" sz="2000" dirty="0" smtClean="0"/>
              <a:t>Initiative on: JET TAE Amplifier and Control Upgrade</a:t>
            </a:r>
          </a:p>
          <a:p>
            <a:pPr lvl="1"/>
            <a:r>
              <a:rPr lang="en-GB" sz="2000" dirty="0" smtClean="0"/>
              <a:t>Event Detection Intelligent Camera (EDICAM) for the JT-60SA Tokamak</a:t>
            </a:r>
          </a:p>
          <a:p>
            <a:pPr lvl="1"/>
            <a:r>
              <a:rPr lang="en-GB" sz="2000" dirty="0" smtClean="0"/>
              <a:t>JET Shattered Pellet Injection for Disruption Mitigation in ITER</a:t>
            </a:r>
            <a:endParaRPr lang="en-US" sz="2000" dirty="0"/>
          </a:p>
        </p:txBody>
      </p:sp>
      <p:sp>
        <p:nvSpPr>
          <p:cNvPr id="3" name="Title 2"/>
          <p:cNvSpPr>
            <a:spLocks noGrp="1"/>
          </p:cNvSpPr>
          <p:nvPr>
            <p:ph type="title"/>
          </p:nvPr>
        </p:nvSpPr>
        <p:spPr>
          <a:xfrm>
            <a:off x="158750" y="229186"/>
            <a:ext cx="6886575" cy="609600"/>
          </a:xfrm>
        </p:spPr>
        <p:txBody>
          <a:bodyPr/>
          <a:lstStyle/>
          <a:p>
            <a:pPr lvl="1"/>
            <a:r>
              <a:rPr lang="en-GB" dirty="0" smtClean="0"/>
              <a:t>Outreach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628" y="3995059"/>
            <a:ext cx="2810814" cy="16864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307" y="4008261"/>
            <a:ext cx="2857321" cy="20020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08" y="4068075"/>
            <a:ext cx="2221154" cy="1645992"/>
          </a:xfrm>
          <a:prstGeom prst="rect">
            <a:avLst/>
          </a:prstGeom>
        </p:spPr>
      </p:pic>
      <p:sp>
        <p:nvSpPr>
          <p:cNvPr id="7" name="Rectangle 6"/>
          <p:cNvSpPr/>
          <p:nvPr/>
        </p:nvSpPr>
        <p:spPr>
          <a:xfrm>
            <a:off x="3320872" y="5773881"/>
            <a:ext cx="3160258" cy="830997"/>
          </a:xfrm>
          <a:prstGeom prst="rect">
            <a:avLst/>
          </a:prstGeom>
        </p:spPr>
        <p:txBody>
          <a:bodyPr wrap="square">
            <a:spAutoFit/>
          </a:bodyPr>
          <a:lstStyle/>
          <a:p>
            <a:r>
              <a:rPr lang="en-GB" dirty="0"/>
              <a:t>Event Detection Intelligent Camera</a:t>
            </a:r>
            <a:endParaRPr lang="en-US" dirty="0"/>
          </a:p>
        </p:txBody>
      </p:sp>
      <p:sp>
        <p:nvSpPr>
          <p:cNvPr id="8" name="Rectangle 7"/>
          <p:cNvSpPr/>
          <p:nvPr/>
        </p:nvSpPr>
        <p:spPr>
          <a:xfrm>
            <a:off x="580369" y="5958546"/>
            <a:ext cx="2498120" cy="461665"/>
          </a:xfrm>
          <a:prstGeom prst="rect">
            <a:avLst/>
          </a:prstGeom>
        </p:spPr>
        <p:txBody>
          <a:bodyPr wrap="none">
            <a:spAutoFit/>
          </a:bodyPr>
          <a:lstStyle/>
          <a:p>
            <a:r>
              <a:rPr lang="en-GB" dirty="0"/>
              <a:t>JET </a:t>
            </a:r>
            <a:r>
              <a:rPr lang="en-GB" dirty="0" smtClean="0"/>
              <a:t>TAE Antenna </a:t>
            </a:r>
            <a:endParaRPr lang="en-US" dirty="0"/>
          </a:p>
        </p:txBody>
      </p:sp>
      <p:sp>
        <p:nvSpPr>
          <p:cNvPr id="9" name="Rectangle 8"/>
          <p:cNvSpPr/>
          <p:nvPr/>
        </p:nvSpPr>
        <p:spPr>
          <a:xfrm>
            <a:off x="5960046" y="5589213"/>
            <a:ext cx="2559120" cy="1200329"/>
          </a:xfrm>
          <a:prstGeom prst="rect">
            <a:avLst/>
          </a:prstGeom>
        </p:spPr>
        <p:txBody>
          <a:bodyPr wrap="square">
            <a:spAutoFit/>
          </a:bodyPr>
          <a:lstStyle/>
          <a:p>
            <a:r>
              <a:rPr lang="en-GB" dirty="0" smtClean="0"/>
              <a:t>Drawing of the JET </a:t>
            </a:r>
            <a:r>
              <a:rPr lang="en-GB" dirty="0"/>
              <a:t>Shattered Pellet Injection </a:t>
            </a:r>
            <a:endParaRPr lang="en-US"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2783" y="3566423"/>
            <a:ext cx="570603" cy="3804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736265" y="3585134"/>
            <a:ext cx="547644" cy="365096"/>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0995" t="-2829" r="-2539" b="2829"/>
          <a:stretch/>
        </p:blipFill>
        <p:spPr>
          <a:xfrm>
            <a:off x="6917669" y="3571315"/>
            <a:ext cx="684434" cy="34874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5179" y="3594217"/>
            <a:ext cx="758558" cy="352764"/>
          </a:xfrm>
          <a:prstGeom prst="rect">
            <a:avLst/>
          </a:prstGeom>
        </p:spPr>
      </p:pic>
      <p:pic>
        <p:nvPicPr>
          <p:cNvPr id="1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8248" y="3566423"/>
            <a:ext cx="661423" cy="40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8198" y="3628199"/>
            <a:ext cx="570603" cy="3804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076120" y="3629303"/>
            <a:ext cx="543411" cy="378957"/>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10995" t="-2829" r="-2539" b="2829"/>
          <a:stretch/>
        </p:blipFill>
        <p:spPr>
          <a:xfrm>
            <a:off x="651227" y="3628199"/>
            <a:ext cx="684434" cy="348746"/>
          </a:xfrm>
          <a:prstGeom prst="rect">
            <a:avLst/>
          </a:prstGeom>
        </p:spPr>
      </p:pic>
    </p:spTree>
    <p:extLst>
      <p:ext uri="{BB962C8B-B14F-4D97-AF65-F5344CB8AC3E}">
        <p14:creationId xmlns:p14="http://schemas.microsoft.com/office/powerpoint/2010/main" val="1975122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480" y="2777028"/>
            <a:ext cx="6359267" cy="3632570"/>
          </a:xfrm>
          <a:prstGeom prst="rect">
            <a:avLst/>
          </a:prstGeom>
        </p:spPr>
      </p:pic>
      <p:sp>
        <p:nvSpPr>
          <p:cNvPr id="3" name="Title 2"/>
          <p:cNvSpPr>
            <a:spLocks noGrp="1"/>
          </p:cNvSpPr>
          <p:nvPr>
            <p:ph type="title"/>
          </p:nvPr>
        </p:nvSpPr>
        <p:spPr>
          <a:xfrm>
            <a:off x="158750" y="181060"/>
            <a:ext cx="7523919" cy="609600"/>
          </a:xfrm>
        </p:spPr>
        <p:txBody>
          <a:bodyPr/>
          <a:lstStyle/>
          <a:p>
            <a:r>
              <a:rPr lang="en-GB" dirty="0" smtClean="0"/>
              <a:t>Key achievements related to new facilities</a:t>
            </a:r>
            <a:endParaRPr lang="en-GB" dirty="0"/>
          </a:p>
        </p:txBody>
      </p:sp>
      <p:sp>
        <p:nvSpPr>
          <p:cNvPr id="2" name="Content Placeholder 1"/>
          <p:cNvSpPr>
            <a:spLocks noGrp="1"/>
          </p:cNvSpPr>
          <p:nvPr>
            <p:ph idx="1"/>
          </p:nvPr>
        </p:nvSpPr>
        <p:spPr>
          <a:xfrm>
            <a:off x="278672" y="1325470"/>
            <a:ext cx="8715426" cy="2077297"/>
          </a:xfrm>
        </p:spPr>
        <p:txBody>
          <a:bodyPr/>
          <a:lstStyle/>
          <a:p>
            <a:r>
              <a:rPr lang="en-US" dirty="0" smtClean="0"/>
              <a:t>ITER:</a:t>
            </a:r>
            <a:r>
              <a:rPr lang="en-GB" dirty="0" smtClean="0"/>
              <a:t> </a:t>
            </a:r>
            <a:r>
              <a:rPr lang="en-GB" dirty="0"/>
              <a:t>The project continued to advance well in 2019 with 73% of construction </a:t>
            </a:r>
            <a:r>
              <a:rPr lang="en-GB" dirty="0" smtClean="0"/>
              <a:t>and </a:t>
            </a:r>
            <a:r>
              <a:rPr lang="en-GB" dirty="0"/>
              <a:t>67% of total First Plasma scope achieved </a:t>
            </a:r>
            <a:endParaRPr lang="en-GB" dirty="0" smtClean="0"/>
          </a:p>
        </p:txBody>
      </p:sp>
      <p:sp useBgFill="1">
        <p:nvSpPr>
          <p:cNvPr id="8" name="TextBox 7"/>
          <p:cNvSpPr txBox="1"/>
          <p:nvPr/>
        </p:nvSpPr>
        <p:spPr>
          <a:xfrm>
            <a:off x="6940600" y="2941102"/>
            <a:ext cx="944489" cy="461665"/>
          </a:xfrm>
          <a:prstGeom prst="rect">
            <a:avLst/>
          </a:prstGeom>
        </p:spPr>
        <p:txBody>
          <a:bodyPr wrap="none" rtlCol="0">
            <a:spAutoFit/>
          </a:bodyPr>
          <a:lstStyle/>
          <a:p>
            <a:r>
              <a:rPr lang="en-US" smtClean="0"/>
              <a:t>ITER </a:t>
            </a: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7591" y="2865595"/>
            <a:ext cx="1152863" cy="53717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056" y="331105"/>
            <a:ext cx="1155095" cy="537172"/>
          </a:xfrm>
          <a:prstGeom prst="rect">
            <a:avLst/>
          </a:prstGeom>
        </p:spPr>
      </p:pic>
    </p:spTree>
    <p:extLst>
      <p:ext uri="{BB962C8B-B14F-4D97-AF65-F5344CB8AC3E}">
        <p14:creationId xmlns:p14="http://schemas.microsoft.com/office/powerpoint/2010/main" val="1375905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CP_2016_for_CERT_WP_TCPs">
  <a:themeElements>
    <a:clrScheme name="">
      <a:dk1>
        <a:srgbClr val="336699"/>
      </a:dk1>
      <a:lt1>
        <a:srgbClr val="FFFFFF"/>
      </a:lt1>
      <a:dk2>
        <a:srgbClr val="017896"/>
      </a:dk2>
      <a:lt2>
        <a:srgbClr val="000000"/>
      </a:lt2>
      <a:accent1>
        <a:srgbClr val="FF9900"/>
      </a:accent1>
      <a:accent2>
        <a:srgbClr val="0099CC"/>
      </a:accent2>
      <a:accent3>
        <a:srgbClr val="FFFFFF"/>
      </a:accent3>
      <a:accent4>
        <a:srgbClr val="2A5682"/>
      </a:accent4>
      <a:accent5>
        <a:srgbClr val="FFCAAA"/>
      </a:accent5>
      <a:accent6>
        <a:srgbClr val="008AB9"/>
      </a:accent6>
      <a:hlink>
        <a:srgbClr val="330099"/>
      </a:hlink>
      <a:folHlink>
        <a:srgbClr val="CBCBCB"/>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a:defRPr>
        </a:defPPr>
      </a:lstStyle>
    </a:lnDef>
  </a:objectDefaults>
  <a:extraClrSchemeLst>
    <a:extraClrScheme>
      <a:clrScheme name="Default Design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TCP_2016_for_CERT_WP_TCPs</Template>
  <TotalTime>12428</TotalTime>
  <Words>1138</Words>
  <Application>Microsoft Macintosh PowerPoint</Application>
  <PresentationFormat>On-screen Show (4:3)</PresentationFormat>
  <Paragraphs>124</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 Black</vt:lpstr>
      <vt:lpstr>Calibri</vt:lpstr>
      <vt:lpstr>Times New Roman</vt:lpstr>
      <vt:lpstr>Wingdings</vt:lpstr>
      <vt:lpstr>Arial</vt:lpstr>
      <vt:lpstr>TCP_2016_for_CERT_WP_TCPs</vt:lpstr>
      <vt:lpstr>Annual Report on the IA for Co-operation on Tokamak Programmes </vt:lpstr>
      <vt:lpstr>Outline</vt:lpstr>
      <vt:lpstr>Objective and scope of the CTP-TCP</vt:lpstr>
      <vt:lpstr>Governance</vt:lpstr>
      <vt:lpstr>Membership</vt:lpstr>
      <vt:lpstr>Membership</vt:lpstr>
      <vt:lpstr>Outreach</vt:lpstr>
      <vt:lpstr>Outreach</vt:lpstr>
      <vt:lpstr>Key achievements related to new facilities</vt:lpstr>
      <vt:lpstr>Key achievements related to new facilities</vt:lpstr>
      <vt:lpstr>Key achievements related to new facilities</vt:lpstr>
      <vt:lpstr>Key achievements related to new facilities</vt:lpstr>
      <vt:lpstr>Key achievements related to new Capabilities</vt:lpstr>
      <vt:lpstr>Key physics achievements</vt:lpstr>
      <vt:lpstr>Key physics achievements</vt:lpstr>
      <vt:lpstr>Key physics achievements</vt:lpstr>
      <vt:lpstr>Key physics achievements</vt:lpstr>
      <vt:lpstr>Key physics achievements</vt:lpstr>
      <vt:lpstr>Key physics achievements</vt:lpstr>
      <vt:lpstr>Future Plans</vt:lpstr>
      <vt:lpstr>Future Plans</vt:lpstr>
      <vt:lpstr>Additional Slides</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POTTINGER Carrie, IEA/EXD/GEP/IPI</dc:creator>
  <cp:lastModifiedBy>Duarte Borba</cp:lastModifiedBy>
  <cp:revision>180</cp:revision>
  <dcterms:created xsi:type="dcterms:W3CDTF">2016-12-09T13:28:53Z</dcterms:created>
  <dcterms:modified xsi:type="dcterms:W3CDTF">2020-02-14T10:13:22Z</dcterms:modified>
</cp:coreProperties>
</file>